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400" r:id="rId3"/>
    <p:sldId id="258" r:id="rId4"/>
    <p:sldId id="259" r:id="rId5"/>
    <p:sldId id="368" r:id="rId6"/>
    <p:sldId id="262" r:id="rId7"/>
    <p:sldId id="399" r:id="rId8"/>
    <p:sldId id="370" r:id="rId9"/>
    <p:sldId id="365" r:id="rId10"/>
    <p:sldId id="371" r:id="rId11"/>
    <p:sldId id="372" r:id="rId12"/>
    <p:sldId id="375" r:id="rId13"/>
    <p:sldId id="362" r:id="rId14"/>
    <p:sldId id="378" r:id="rId15"/>
    <p:sldId id="380" r:id="rId16"/>
    <p:sldId id="379" r:id="rId17"/>
    <p:sldId id="382" r:id="rId18"/>
    <p:sldId id="385" r:id="rId19"/>
    <p:sldId id="386" r:id="rId20"/>
    <p:sldId id="387" r:id="rId21"/>
    <p:sldId id="389" r:id="rId22"/>
    <p:sldId id="390" r:id="rId23"/>
    <p:sldId id="391" r:id="rId24"/>
    <p:sldId id="359" r:id="rId25"/>
    <p:sldId id="36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autoAdjust="0"/>
    <p:restoredTop sz="94660"/>
  </p:normalViewPr>
  <p:slideViewPr>
    <p:cSldViewPr>
      <p:cViewPr>
        <p:scale>
          <a:sx n="66" d="100"/>
          <a:sy n="66" d="100"/>
        </p:scale>
        <p:origin x="-1476"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358457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46456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227040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6846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121578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1530716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297112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201574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80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387645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45A98-0B02-411E-A988-AAF7F5142D10}" type="datetimeFigureOut">
              <a:rPr lang="en-US" smtClean="0"/>
              <a:pPr/>
              <a:t>12/13/2014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15933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5F45A98-0B02-411E-A988-AAF7F5142D10}" type="datetimeFigureOut">
              <a:rPr lang="en-US" smtClean="0"/>
              <a:pPr/>
              <a:t>12/13/2014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1D041F6-28AD-4E1D-B724-959B8017366E}" type="slidenum">
              <a:rPr lang="en-US" smtClean="0"/>
              <a:pPr/>
              <a:t>‹#›</a:t>
            </a:fld>
            <a:endParaRPr lang="en-US" dirty="0"/>
          </a:p>
        </p:txBody>
      </p:sp>
    </p:spTree>
    <p:extLst>
      <p:ext uri="{BB962C8B-B14F-4D97-AF65-F5344CB8AC3E}">
        <p14:creationId xmlns:p14="http://schemas.microsoft.com/office/powerpoint/2010/main" val="36306874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Image:Bauhaus.JPG"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jpe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oleObject" Target="../embeddings/oleObject3.bin"/><Relationship Id="rId1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9.jpeg"/><Relationship Id="rId12" Type="http://schemas.openxmlformats.org/officeDocument/2006/relationships/image" Target="../media/image27.png"/><Relationship Id="rId17" Type="http://schemas.openxmlformats.org/officeDocument/2006/relationships/oleObject" Target="../embeddings/oleObject5.bin"/><Relationship Id="rId2" Type="http://schemas.openxmlformats.org/officeDocument/2006/relationships/slideLayout" Target="../slideLayouts/slideLayout1.xml"/><Relationship Id="rId16"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oleObject" Target="../embeddings/oleObject2.bin"/><Relationship Id="rId5" Type="http://schemas.openxmlformats.org/officeDocument/2006/relationships/image" Target="../media/image7.jpeg"/><Relationship Id="rId15" Type="http://schemas.openxmlformats.org/officeDocument/2006/relationships/oleObject" Target="../embeddings/oleObject4.bin"/><Relationship Id="rId10" Type="http://schemas.openxmlformats.org/officeDocument/2006/relationships/image" Target="../media/image26.png"/><Relationship Id="rId4" Type="http://schemas.openxmlformats.org/officeDocument/2006/relationships/image" Target="../media/image6.jpeg"/><Relationship Id="rId9" Type="http://schemas.openxmlformats.org/officeDocument/2006/relationships/oleObject" Target="../embeddings/oleObject1.bin"/><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32.png"/><Relationship Id="rId4" Type="http://schemas.openxmlformats.org/officeDocument/2006/relationships/image" Target="../media/image6.jpeg"/><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1.jpeg"/><Relationship Id="rId4" Type="http://schemas.openxmlformats.org/officeDocument/2006/relationships/image" Target="../media/image34.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jpe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jpe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jpe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jpe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jpe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jpeg"/><Relationship Id="rId7"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hyperlink" Target="http://www.greatbuildings.com/cgi-bin/gbi.cgi/Bauhaus.html/cid_1136145405_3_32.gbi" TargetMode="External"/><Relationship Id="rId12" Type="http://schemas.openxmlformats.org/officeDocument/2006/relationships/hyperlink" Target="http://www.greatbuildings.com/cgi-bin/gbi.cgi/Harvard_Graduate_Center.html/cid_3133833.gbi"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hyperlink" Target="http://www.greatbuildings.com/cgi-bin/gbi.cgi/Fagus_Works.html/cid_1127136138_PICT1516.gbi" TargetMode="External"/><Relationship Id="rId1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hyperlink" Target="http://www.greatbuildings.com/cgi-bin/gbi.cgi/Bauhaus.html/cid_1136145405_3_32.gbi" TargetMode="External"/><Relationship Id="rId12" Type="http://schemas.openxmlformats.org/officeDocument/2006/relationships/hyperlink" Target="http://www.greatbuildings.com/cgi-bin/gbi.cgi/Harvard_Graduate_Center.html/cid_3133833.gbi"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hyperlink" Target="http://www.greatbuildings.com/cgi-bin/gbi.cgi/Fagus_Works.html/cid_1127136138_PICT1516.gbi" TargetMode="External"/><Relationship Id="rId1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image" Target="../media/image6.jpeg"/><Relationship Id="rId7" Type="http://schemas.openxmlformats.org/officeDocument/2006/relationships/image" Target="../media/image11.jpeg"/><Relationship Id="rId12"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greatbuildings.com/cgi-bin/gbi.cgi/Fagus_Works.html/cid_1127136138_PICT1516.gbi" TargetMode="External"/><Relationship Id="rId11" Type="http://schemas.openxmlformats.org/officeDocument/2006/relationships/image" Target="../media/image4.jpeg"/><Relationship Id="rId5" Type="http://schemas.openxmlformats.org/officeDocument/2006/relationships/image" Target="../media/image10.jpeg"/><Relationship Id="rId10" Type="http://schemas.openxmlformats.org/officeDocument/2006/relationships/image" Target="../media/image12.jpeg"/><Relationship Id="rId4" Type="http://schemas.openxmlformats.org/officeDocument/2006/relationships/hyperlink" Target="http://www.greatbuildings.com/cgi-bin/gbi.cgi/Bauhaus.html/cid_1136145405_3_32.gbi" TargetMode="External"/><Relationship Id="rId9" Type="http://schemas.openxmlformats.org/officeDocument/2006/relationships/hyperlink" Target="http://www.greatbuildings.com/cgi-bin/gbi.cgi/Harvard_Graduate_Center.html/cid_3133833.gbi" TargetMode="Externa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greatbuildings.com/cgi-bin/gbi.cgi/Bauhaus.html/cid_1136145462_3_22.gbi" TargetMode="External"/><Relationship Id="rId11" Type="http://schemas.openxmlformats.org/officeDocument/2006/relationships/image" Target="../media/image9.jpeg"/><Relationship Id="rId5" Type="http://schemas.openxmlformats.org/officeDocument/2006/relationships/image" Target="../media/image10.jpeg"/><Relationship Id="rId10" Type="http://schemas.openxmlformats.org/officeDocument/2006/relationships/image" Target="../media/image8.jpeg"/><Relationship Id="rId4" Type="http://schemas.openxmlformats.org/officeDocument/2006/relationships/hyperlink" Target="http://www.greatbuildings.com/cgi-bin/gbi.cgi/Bauhaus.html/cid_1136145405_3_32.gbi" TargetMode="Externa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greatbuildings.com/cgi-bin/gbi.cgi/Bauhaus.html/cid_1136145405_3_32.gbi" TargetMode="External"/><Relationship Id="rId5" Type="http://schemas.openxmlformats.org/officeDocument/2006/relationships/image" Target="../media/image9.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1714480" y="214290"/>
            <a:ext cx="5643602" cy="707886"/>
          </a:xfrm>
          <a:prstGeom prst="rect">
            <a:avLst/>
          </a:prstGeom>
          <a:noFill/>
        </p:spPr>
        <p:txBody>
          <a:bodyPr wrap="square" rtlCol="0">
            <a:spAutoFit/>
          </a:bodyPr>
          <a:lstStyle/>
          <a:p>
            <a:pPr algn="ctr"/>
            <a:r>
              <a:rPr lang="ar-SA" sz="4000" dirty="0" smtClean="0">
                <a:latin typeface="BankGothic Md BT" pitchFamily="34" charset="0"/>
              </a:rPr>
              <a:t>مجمـــوعــــة </a:t>
            </a:r>
            <a:r>
              <a:rPr lang="ar-SA" sz="4000" dirty="0" err="1" smtClean="0">
                <a:latin typeface="BankGothic Md BT" pitchFamily="34" charset="0"/>
              </a:rPr>
              <a:t>والـــــتر</a:t>
            </a:r>
            <a:r>
              <a:rPr lang="ar-SA" sz="4000" dirty="0" smtClean="0">
                <a:latin typeface="BankGothic Md BT" pitchFamily="34" charset="0"/>
              </a:rPr>
              <a:t> </a:t>
            </a:r>
            <a:endParaRPr lang="en-US" sz="4000" dirty="0">
              <a:latin typeface="BankGothic Md BT" pitchFamily="34" charset="0"/>
            </a:endParaRPr>
          </a:p>
        </p:txBody>
      </p:sp>
      <p:pic>
        <p:nvPicPr>
          <p:cNvPr id="8" name="Picture 10" descr="Bauhaus (built 1925–1926) in Dessau, Germany.">
            <a:hlinkClick r:id="rId3" tooltip="Bauhaus (built 1925–1926) in Dessau, Germany."/>
          </p:cNvPr>
          <p:cNvPicPr>
            <a:picLocks noChangeAspect="1" noChangeArrowheads="1"/>
          </p:cNvPicPr>
          <p:nvPr/>
        </p:nvPicPr>
        <p:blipFill>
          <a:blip r:embed="rId4">
            <a:lum contrast="30000"/>
          </a:blip>
          <a:srcRect/>
          <a:stretch>
            <a:fillRect/>
          </a:stretch>
        </p:blipFill>
        <p:spPr bwMode="auto">
          <a:xfrm>
            <a:off x="500034" y="3714752"/>
            <a:ext cx="3643338"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68" descr="gropius3"/>
          <p:cNvPicPr>
            <a:picLocks noChangeAspect="1" noChangeArrowheads="1"/>
          </p:cNvPicPr>
          <p:nvPr/>
        </p:nvPicPr>
        <p:blipFill>
          <a:blip r:embed="rId5">
            <a:lum contrast="30000"/>
          </a:blip>
          <a:srcRect/>
          <a:stretch>
            <a:fillRect/>
          </a:stretch>
        </p:blipFill>
        <p:spPr bwMode="auto">
          <a:xfrm>
            <a:off x="539552" y="1214422"/>
            <a:ext cx="3643305"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65" descr="005943.jpg"/>
          <p:cNvPicPr>
            <a:picLocks noChangeAspect="1" noChangeArrowheads="1"/>
          </p:cNvPicPr>
          <p:nvPr/>
        </p:nvPicPr>
        <p:blipFill>
          <a:blip r:embed="rId6">
            <a:lum contrast="30000"/>
          </a:blip>
          <a:srcRect/>
          <a:stretch>
            <a:fillRect/>
          </a:stretch>
        </p:blipFill>
        <p:spPr bwMode="auto">
          <a:xfrm>
            <a:off x="5000628" y="1214422"/>
            <a:ext cx="3643338"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8" descr="cid_1127136375_PICT1510"/>
          <p:cNvPicPr>
            <a:picLocks noChangeAspect="1" noChangeArrowheads="1"/>
          </p:cNvPicPr>
          <p:nvPr/>
        </p:nvPicPr>
        <p:blipFill>
          <a:blip r:embed="rId7" cstate="print">
            <a:lum contrast="30000"/>
          </a:blip>
          <a:srcRect/>
          <a:stretch>
            <a:fillRect/>
          </a:stretch>
        </p:blipFill>
        <p:spPr bwMode="auto">
          <a:xfrm>
            <a:off x="5000628" y="3714752"/>
            <a:ext cx="3643338"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6156176" y="6300028"/>
            <a:ext cx="2691763" cy="369332"/>
          </a:xfrm>
          <a:prstGeom prst="rect">
            <a:avLst/>
          </a:prstGeom>
        </p:spPr>
        <p:txBody>
          <a:bodyPr wrap="none">
            <a:spAutoFit/>
          </a:bodyPr>
          <a:lstStyle/>
          <a:p>
            <a:r>
              <a:rPr lang="ar-SA" b="1" dirty="0"/>
              <a:t>عمل الطالب / </a:t>
            </a:r>
            <a:r>
              <a:rPr lang="ar-SA" dirty="0"/>
              <a:t>حامد علي الشمراني</a:t>
            </a:r>
          </a:p>
        </p:txBody>
      </p:sp>
      <p:sp>
        <p:nvSpPr>
          <p:cNvPr id="3" name="Rectangle 2"/>
          <p:cNvSpPr/>
          <p:nvPr/>
        </p:nvSpPr>
        <p:spPr>
          <a:xfrm flipH="1">
            <a:off x="395536" y="6300028"/>
            <a:ext cx="2232248" cy="369332"/>
          </a:xfrm>
          <a:prstGeom prst="rect">
            <a:avLst/>
          </a:prstGeom>
        </p:spPr>
        <p:txBody>
          <a:bodyPr wrap="square">
            <a:spAutoFit/>
          </a:bodyPr>
          <a:lstStyle/>
          <a:p>
            <a:r>
              <a:rPr lang="en-US" b="1" dirty="0" smtClean="0"/>
              <a:t>AR 320</a:t>
            </a:r>
            <a:endParaRPr lang="ar-SA" dirty="0"/>
          </a:p>
        </p:txBody>
      </p:sp>
      <p:sp>
        <p:nvSpPr>
          <p:cNvPr id="4" name="Rectangle 3"/>
          <p:cNvSpPr/>
          <p:nvPr/>
        </p:nvSpPr>
        <p:spPr>
          <a:xfrm>
            <a:off x="1547664" y="6311061"/>
            <a:ext cx="7133458" cy="646331"/>
          </a:xfrm>
          <a:prstGeom prst="rect">
            <a:avLst/>
          </a:prstGeom>
        </p:spPr>
        <p:txBody>
          <a:bodyPr wrap="square">
            <a:spAutoFit/>
          </a:bodyPr>
          <a:lstStyle/>
          <a:p>
            <a:r>
              <a:rPr lang="ar-SA" b="1" dirty="0"/>
              <a:t>إشراف الدكتور / </a:t>
            </a:r>
            <a:r>
              <a:rPr lang="ar-SA" dirty="0"/>
              <a:t>فاروق مفتي </a:t>
            </a:r>
            <a:r>
              <a:rPr lang="ar-SA" dirty="0" smtClean="0"/>
              <a:t>     </a:t>
            </a:r>
            <a:r>
              <a:rPr lang="ar-SA" b="1" dirty="0" smtClean="0"/>
              <a:t>والمهندس/ </a:t>
            </a:r>
            <a:r>
              <a:rPr lang="ar-SA" dirty="0" smtClean="0"/>
              <a:t>أحمد فلاتة</a:t>
            </a:r>
            <a:endParaRPr lang="ar-SA" dirty="0"/>
          </a:p>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954107"/>
          </a:xfrm>
          <a:prstGeom prst="rect">
            <a:avLst/>
          </a:prstGeom>
          <a:noFill/>
        </p:spPr>
        <p:txBody>
          <a:bodyPr wrap="square" rtlCol="0">
            <a:spAutoFit/>
          </a:bodyPr>
          <a:lstStyle/>
          <a:p>
            <a:pPr algn="ctr"/>
            <a:r>
              <a:rPr lang="ar-SA" sz="2800" dirty="0">
                <a:latin typeface="BankGothic Md BT" pitchFamily="34" charset="0"/>
              </a:rPr>
              <a:t>مجمـــوعــــة والـــــتر</a:t>
            </a: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pic>
        <p:nvPicPr>
          <p:cNvPr id="25" name="Picture 40" descr="plan"/>
          <p:cNvPicPr>
            <a:picLocks noChangeAspect="1" noChangeArrowheads="1"/>
          </p:cNvPicPr>
          <p:nvPr/>
        </p:nvPicPr>
        <p:blipFill>
          <a:blip r:embed="rId7">
            <a:duotone>
              <a:prstClr val="black"/>
              <a:srgbClr val="D9C3A5">
                <a:tint val="50000"/>
                <a:satMod val="180000"/>
              </a:srgbClr>
            </a:duotone>
            <a:lum bright="-30000" contrast="40000"/>
          </a:blip>
          <a:srcRect/>
          <a:stretch>
            <a:fillRect/>
          </a:stretch>
        </p:blipFill>
        <p:spPr bwMode="auto">
          <a:xfrm>
            <a:off x="2244744" y="1571612"/>
            <a:ext cx="5041900" cy="4130675"/>
          </a:xfrm>
          <a:prstGeom prst="rect">
            <a:avLst/>
          </a:prstGeom>
          <a:noFill/>
          <a:ln w="9525">
            <a:solidFill>
              <a:srgbClr val="CC9900"/>
            </a:solidFill>
            <a:miter lim="800000"/>
            <a:headEnd/>
            <a:tailEnd/>
          </a:ln>
        </p:spPr>
      </p:pic>
      <p:sp>
        <p:nvSpPr>
          <p:cNvPr id="27" name="مربع نص 26"/>
          <p:cNvSpPr txBox="1"/>
          <p:nvPr/>
        </p:nvSpPr>
        <p:spPr>
          <a:xfrm>
            <a:off x="428595" y="1395699"/>
            <a:ext cx="1589495" cy="461665"/>
          </a:xfrm>
          <a:prstGeom prst="rect">
            <a:avLst/>
          </a:prstGeom>
          <a:noFill/>
        </p:spPr>
        <p:txBody>
          <a:bodyPr wrap="square" rtlCol="0">
            <a:spAutoFit/>
          </a:bodyPr>
          <a:lstStyle/>
          <a:p>
            <a:pPr algn="ctr"/>
            <a:r>
              <a:rPr lang="ar-SA" sz="2400" b="1" u="sng" dirty="0" smtClean="0">
                <a:latin typeface="BankGothic Lt BT" pitchFamily="34" charset="0"/>
                <a:cs typeface="khalaad al-arabeh" pitchFamily="2" charset="-78"/>
              </a:rPr>
              <a:t>المسقط  الافقي</a:t>
            </a:r>
            <a:endParaRPr lang="en-US" sz="2400" b="1" u="sng" dirty="0">
              <a:latin typeface="BankGothic Lt BT" pitchFamily="34" charset="0"/>
              <a:cs typeface="khalaad al-arabeh" pitchFamily="2" charset="-78"/>
            </a:endParaRPr>
          </a:p>
        </p:txBody>
      </p:sp>
      <p:cxnSp>
        <p:nvCxnSpPr>
          <p:cNvPr id="29" name="رابط بشكل مرفق 28"/>
          <p:cNvCxnSpPr>
            <a:stCxn id="27" idx="2"/>
          </p:cNvCxnSpPr>
          <p:nvPr/>
        </p:nvCxnSpPr>
        <p:spPr>
          <a:xfrm rot="16200000" flipH="1">
            <a:off x="1396679" y="1684028"/>
            <a:ext cx="1358910" cy="1705582"/>
          </a:xfrm>
          <a:prstGeom prst="bentConnector2">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6" name="مربع نص 35"/>
          <p:cNvSpPr txBox="1"/>
          <p:nvPr/>
        </p:nvSpPr>
        <p:spPr>
          <a:xfrm>
            <a:off x="2214546" y="5934670"/>
            <a:ext cx="4929190" cy="707886"/>
          </a:xfrm>
          <a:prstGeom prst="rect">
            <a:avLst/>
          </a:prstGeom>
          <a:noFill/>
        </p:spPr>
        <p:txBody>
          <a:bodyPr wrap="square" rtlCol="0">
            <a:spAutoFit/>
          </a:bodyPr>
          <a:lstStyle/>
          <a:p>
            <a:pPr algn="r"/>
            <a:r>
              <a:rPr lang="ar-SA" sz="2000" dirty="0" smtClean="0">
                <a:cs typeface="khalaad al-arabeh" pitchFamily="2" charset="-78"/>
              </a:rPr>
              <a:t>يتكون المسقط الافقي من</a:t>
            </a:r>
            <a:r>
              <a:rPr lang="ar-SA" sz="2000" dirty="0" smtClean="0">
                <a:solidFill>
                  <a:srgbClr val="FF0000"/>
                </a:solidFill>
                <a:cs typeface="khalaad al-arabeh" pitchFamily="2" charset="-78"/>
              </a:rPr>
              <a:t> اربعة </a:t>
            </a:r>
            <a:r>
              <a:rPr lang="ar-SA" sz="2000" dirty="0" smtClean="0">
                <a:cs typeface="khalaad al-arabeh" pitchFamily="2" charset="-78"/>
              </a:rPr>
              <a:t>عناصر وظيفية والعنصر </a:t>
            </a:r>
            <a:r>
              <a:rPr lang="ar-SA" sz="2000" dirty="0" smtClean="0">
                <a:solidFill>
                  <a:srgbClr val="FF0000"/>
                </a:solidFill>
                <a:cs typeface="khalaad al-arabeh" pitchFamily="2" charset="-78"/>
              </a:rPr>
              <a:t>الخامس</a:t>
            </a:r>
            <a:r>
              <a:rPr lang="ar-SA" sz="2000" dirty="0" smtClean="0">
                <a:solidFill>
                  <a:srgbClr val="FFFF00"/>
                </a:solidFill>
                <a:cs typeface="khalaad al-arabeh" pitchFamily="2" charset="-78"/>
              </a:rPr>
              <a:t> </a:t>
            </a:r>
            <a:r>
              <a:rPr lang="ar-SA" sz="2000" dirty="0" smtClean="0">
                <a:cs typeface="khalaad al-arabeh" pitchFamily="2" charset="-78"/>
              </a:rPr>
              <a:t>هو عنصر ربط</a:t>
            </a:r>
            <a:endParaRPr lang="en-US" sz="2000" dirty="0">
              <a:cs typeface="khalaad al-arabeh" pitchFamily="2" charset="-78"/>
            </a:endParaRPr>
          </a:p>
        </p:txBody>
      </p:sp>
      <p:sp>
        <p:nvSpPr>
          <p:cNvPr id="20" name="مربع نص 35"/>
          <p:cNvSpPr txBox="1"/>
          <p:nvPr/>
        </p:nvSpPr>
        <p:spPr>
          <a:xfrm>
            <a:off x="7786678" y="324129"/>
            <a:ext cx="1357322" cy="523220"/>
          </a:xfrm>
          <a:prstGeom prst="rect">
            <a:avLst/>
          </a:prstGeom>
          <a:noFill/>
        </p:spPr>
        <p:txBody>
          <a:bodyPr wrap="square" rtlCol="0">
            <a:spAutoFit/>
          </a:bodyPr>
          <a:lstStyle/>
          <a:p>
            <a:pPr algn="ctr"/>
            <a:r>
              <a:rPr lang="ar-SA" sz="2800" dirty="0" smtClean="0">
                <a:latin typeface="BankGothic Md BT" pitchFamily="34" charset="0"/>
              </a:rPr>
              <a:t>باوهوس</a:t>
            </a:r>
            <a:r>
              <a:rPr lang="ar-SA" sz="2400" b="1" u="sng" dirty="0" smtClean="0">
                <a:cs typeface="khalaad al-arabeh" pitchFamily="2" charset="-78"/>
              </a:rPr>
              <a:t> </a:t>
            </a:r>
            <a:endParaRPr lang="en-US" sz="2400" b="1" u="sng" dirty="0">
              <a:cs typeface="khalaad al-arabeh"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954107"/>
          </a:xfrm>
          <a:prstGeom prst="rect">
            <a:avLst/>
          </a:prstGeom>
          <a:noFill/>
        </p:spPr>
        <p:txBody>
          <a:bodyPr wrap="square" rtlCol="0">
            <a:spAutoFit/>
          </a:bodyPr>
          <a:lstStyle/>
          <a:p>
            <a:pPr algn="ctr"/>
            <a:r>
              <a:rPr lang="ar-SA" sz="2800" dirty="0">
                <a:latin typeface="BankGothic Md BT" pitchFamily="34" charset="0"/>
              </a:rPr>
              <a:t>مجمـــوعــــة والـــــتر</a:t>
            </a: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5"/>
          <p:cNvSpPr>
            <a:spLocks noChangeArrowheads="1"/>
          </p:cNvSpPr>
          <p:nvPr/>
        </p:nvSpPr>
        <p:spPr bwMode="auto">
          <a:xfrm>
            <a:off x="3786182" y="1357298"/>
            <a:ext cx="3557731" cy="523220"/>
          </a:xfrm>
          <a:prstGeom prst="rect">
            <a:avLst/>
          </a:prstGeom>
          <a:noFill/>
          <a:ln w="9525">
            <a:noFill/>
            <a:miter lim="800000"/>
            <a:headEnd/>
            <a:tailEnd/>
          </a:ln>
          <a:effectLst/>
        </p:spPr>
        <p:txBody>
          <a:bodyPr wrap="square" anchor="ctr">
            <a:spAutoFit/>
          </a:bodyPr>
          <a:lstStyle/>
          <a:p>
            <a:pPr algn="r" rtl="0"/>
            <a:r>
              <a:rPr lang="ar-SA" sz="2800" b="1" dirty="0" smtClean="0">
                <a:solidFill>
                  <a:srgbClr val="0066CC"/>
                </a:solidFill>
                <a:latin typeface="BankGothic Lt BT" pitchFamily="34" charset="0"/>
                <a:cs typeface="Arabic Transparent" pitchFamily="2" charset="-78"/>
              </a:rPr>
              <a:t>بناء المدرسة الفنية </a:t>
            </a:r>
            <a:endParaRPr lang="en-US" sz="2800" b="1" dirty="0">
              <a:solidFill>
                <a:srgbClr val="0066CC"/>
              </a:solidFill>
              <a:latin typeface="BankGothic Lt BT" pitchFamily="34" charset="0"/>
              <a:cs typeface="Arabic Transparent" pitchFamily="2" charset="-78"/>
            </a:endParaRPr>
          </a:p>
        </p:txBody>
      </p:sp>
      <p:pic>
        <p:nvPicPr>
          <p:cNvPr id="21" name="Picture 25" descr="bauhausluft"/>
          <p:cNvPicPr>
            <a:picLocks noChangeAspect="1" noChangeArrowheads="1"/>
          </p:cNvPicPr>
          <p:nvPr/>
        </p:nvPicPr>
        <p:blipFill>
          <a:blip r:embed="rId4" cstate="print">
            <a:lum contrast="40000"/>
          </a:blip>
          <a:srcRect/>
          <a:stretch>
            <a:fillRect/>
          </a:stretch>
        </p:blipFill>
        <p:spPr bwMode="auto">
          <a:xfrm>
            <a:off x="5080013" y="2071678"/>
            <a:ext cx="2449496" cy="1785950"/>
          </a:xfrm>
          <a:prstGeom prst="rect">
            <a:avLst/>
          </a:prstGeom>
          <a:noFill/>
        </p:spPr>
      </p:pic>
      <p:cxnSp>
        <p:nvCxnSpPr>
          <p:cNvPr id="25" name="رابط بشكل مرفق 24"/>
          <p:cNvCxnSpPr/>
          <p:nvPr/>
        </p:nvCxnSpPr>
        <p:spPr>
          <a:xfrm rot="10800000" flipV="1">
            <a:off x="3786182" y="2643182"/>
            <a:ext cx="1643074" cy="357190"/>
          </a:xfrm>
          <a:prstGeom prst="bent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6" name="Picture 22" descr="grop_bh3"/>
          <p:cNvPicPr>
            <a:picLocks noChangeAspect="1" noChangeArrowheads="1"/>
          </p:cNvPicPr>
          <p:nvPr/>
        </p:nvPicPr>
        <p:blipFill>
          <a:blip r:embed="rId5"/>
          <a:srcRect/>
          <a:stretch>
            <a:fillRect/>
          </a:stretch>
        </p:blipFill>
        <p:spPr bwMode="auto">
          <a:xfrm>
            <a:off x="5072066" y="4151407"/>
            <a:ext cx="2438395" cy="1849361"/>
          </a:xfrm>
          <a:prstGeom prst="rect">
            <a:avLst/>
          </a:prstGeom>
          <a:noFill/>
        </p:spPr>
      </p:pic>
      <p:sp>
        <p:nvSpPr>
          <p:cNvPr id="27" name="مستطيل 26"/>
          <p:cNvSpPr/>
          <p:nvPr/>
        </p:nvSpPr>
        <p:spPr>
          <a:xfrm>
            <a:off x="6215074" y="4214818"/>
            <a:ext cx="928694" cy="50006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29" name="Rectangle 24"/>
          <p:cNvSpPr>
            <a:spLocks noChangeArrowheads="1"/>
          </p:cNvSpPr>
          <p:nvPr/>
        </p:nvSpPr>
        <p:spPr bwMode="auto">
          <a:xfrm>
            <a:off x="-32" y="2493963"/>
            <a:ext cx="3786214" cy="1006475"/>
          </a:xfrm>
          <a:prstGeom prst="rect">
            <a:avLst/>
          </a:prstGeom>
          <a:noFill/>
          <a:ln w="28575">
            <a:noFill/>
            <a:miter lim="800000"/>
            <a:headEnd/>
            <a:tailEnd/>
          </a:ln>
          <a:effectLst/>
        </p:spPr>
        <p:txBody>
          <a:bodyPr wrap="square" anchor="ctr">
            <a:spAutoFit/>
          </a:bodyPr>
          <a:lstStyle/>
          <a:p>
            <a:pPr algn="r"/>
            <a:r>
              <a:rPr lang="ar-SA" sz="2000" dirty="0">
                <a:latin typeface="Arial" charset="0"/>
                <a:cs typeface="khalaad al-arabeh" pitchFamily="2" charset="-78"/>
              </a:rPr>
              <a:t>تتكون من عدة طبقات وهي كتلة تكعيبية فيها مجموعة فصول دراسية مع درج ومستقلة بذاتها.</a:t>
            </a:r>
            <a:r>
              <a:rPr lang="en-US" sz="2000" dirty="0">
                <a:latin typeface="Arial" charset="0"/>
                <a:cs typeface="khalaad al-arabeh" pitchFamily="2" charset="-78"/>
              </a:rPr>
              <a:t> </a:t>
            </a:r>
          </a:p>
        </p:txBody>
      </p:sp>
      <p:pic>
        <p:nvPicPr>
          <p:cNvPr id="30" name="Picture 3" descr="image_ansichten_rueck"/>
          <p:cNvPicPr>
            <a:picLocks noChangeAspect="1" noChangeArrowheads="1"/>
          </p:cNvPicPr>
          <p:nvPr/>
        </p:nvPicPr>
        <p:blipFill>
          <a:blip r:embed="rId6" cstate="print">
            <a:grayscl/>
          </a:blip>
          <a:srcRect/>
          <a:stretch>
            <a:fillRect/>
          </a:stretch>
        </p:blipFill>
        <p:spPr bwMode="auto">
          <a:xfrm>
            <a:off x="7858148" y="4576224"/>
            <a:ext cx="1285852" cy="567288"/>
          </a:xfrm>
          <a:prstGeom prst="rect">
            <a:avLst/>
          </a:prstGeom>
          <a:noFill/>
        </p:spPr>
      </p:pic>
      <p:pic>
        <p:nvPicPr>
          <p:cNvPr id="31" name="Picture 24" descr="image_ansichten_front"/>
          <p:cNvPicPr>
            <a:picLocks noChangeAspect="1" noChangeArrowheads="1"/>
          </p:cNvPicPr>
          <p:nvPr/>
        </p:nvPicPr>
        <p:blipFill>
          <a:blip r:embed="rId7" cstate="print">
            <a:grayscl/>
          </a:blip>
          <a:srcRect/>
          <a:stretch>
            <a:fillRect/>
          </a:stretch>
        </p:blipFill>
        <p:spPr bwMode="auto">
          <a:xfrm>
            <a:off x="7858148" y="5143512"/>
            <a:ext cx="1279768" cy="642942"/>
          </a:xfrm>
          <a:prstGeom prst="rect">
            <a:avLst/>
          </a:prstGeom>
          <a:noFill/>
        </p:spPr>
      </p:pic>
      <p:pic>
        <p:nvPicPr>
          <p:cNvPr id="32" name="Picture 20" descr="prediob"/>
          <p:cNvPicPr>
            <a:picLocks noChangeAspect="1" noChangeArrowheads="1"/>
          </p:cNvPicPr>
          <p:nvPr/>
        </p:nvPicPr>
        <p:blipFill>
          <a:blip r:embed="rId8">
            <a:grayscl/>
          </a:blip>
          <a:srcRect/>
          <a:stretch>
            <a:fillRect/>
          </a:stretch>
        </p:blipFill>
        <p:spPr bwMode="auto">
          <a:xfrm>
            <a:off x="7858148" y="5750365"/>
            <a:ext cx="1285852" cy="964783"/>
          </a:xfrm>
          <a:prstGeom prst="rect">
            <a:avLst/>
          </a:prstGeom>
          <a:noFill/>
        </p:spPr>
      </p:pic>
      <p:sp>
        <p:nvSpPr>
          <p:cNvPr id="33" name="مربع نص 32"/>
          <p:cNvSpPr txBox="1"/>
          <p:nvPr/>
        </p:nvSpPr>
        <p:spPr>
          <a:xfrm>
            <a:off x="7786678" y="324129"/>
            <a:ext cx="1357322" cy="461665"/>
          </a:xfrm>
          <a:prstGeom prst="rect">
            <a:avLst/>
          </a:prstGeom>
          <a:noFill/>
        </p:spPr>
        <p:txBody>
          <a:bodyPr wrap="square" rtlCol="0">
            <a:spAutoFit/>
          </a:bodyPr>
          <a:lstStyle/>
          <a:p>
            <a:pPr algn="ctr"/>
            <a:r>
              <a:rPr lang="ar-SA" sz="2400" dirty="0">
                <a:latin typeface="BankGothic Md BT" pitchFamily="34" charset="0"/>
              </a:rPr>
              <a:t>باوهوس</a:t>
            </a:r>
            <a:endParaRPr lang="en-US" sz="2400" b="1" u="sng" dirty="0">
              <a:cs typeface="khalaad al-arabeh" pitchFamily="2" charset="-78"/>
            </a:endParaRPr>
          </a:p>
        </p:txBody>
      </p:sp>
      <p:pic>
        <p:nvPicPr>
          <p:cNvPr id="37" name="Picture 5" descr="00000005"/>
          <p:cNvPicPr>
            <a:picLocks noChangeAspect="1" noChangeArrowheads="1"/>
          </p:cNvPicPr>
          <p:nvPr/>
        </p:nvPicPr>
        <p:blipFill>
          <a:blip r:embed="rId9"/>
          <a:srcRect/>
          <a:stretch>
            <a:fillRect/>
          </a:stretch>
        </p:blipFill>
        <p:spPr bwMode="auto">
          <a:xfrm>
            <a:off x="1928794" y="4143380"/>
            <a:ext cx="2857659" cy="18573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357623" y="279644"/>
            <a:ext cx="5643602" cy="954107"/>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2" descr="grop_bh3"/>
          <p:cNvPicPr>
            <a:picLocks noChangeAspect="1" noChangeArrowheads="1"/>
          </p:cNvPicPr>
          <p:nvPr/>
        </p:nvPicPr>
        <p:blipFill>
          <a:blip r:embed="rId4"/>
          <a:srcRect/>
          <a:stretch>
            <a:fillRect/>
          </a:stretch>
        </p:blipFill>
        <p:spPr bwMode="auto">
          <a:xfrm>
            <a:off x="5072066" y="2132856"/>
            <a:ext cx="2438395" cy="1849361"/>
          </a:xfrm>
          <a:prstGeom prst="rect">
            <a:avLst/>
          </a:prstGeom>
          <a:noFill/>
        </p:spPr>
      </p:pic>
      <p:sp>
        <p:nvSpPr>
          <p:cNvPr id="27" name="مستطيل 26"/>
          <p:cNvSpPr/>
          <p:nvPr/>
        </p:nvSpPr>
        <p:spPr>
          <a:xfrm>
            <a:off x="6286512" y="2996952"/>
            <a:ext cx="714380" cy="50006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29" name="Rectangle 24"/>
          <p:cNvSpPr>
            <a:spLocks noChangeArrowheads="1"/>
          </p:cNvSpPr>
          <p:nvPr/>
        </p:nvSpPr>
        <p:spPr bwMode="auto">
          <a:xfrm>
            <a:off x="-71470" y="2493963"/>
            <a:ext cx="4000528" cy="400110"/>
          </a:xfrm>
          <a:prstGeom prst="rect">
            <a:avLst/>
          </a:prstGeom>
          <a:noFill/>
          <a:ln w="28575">
            <a:noFill/>
            <a:miter lim="800000"/>
            <a:headEnd/>
            <a:tailEnd/>
          </a:ln>
          <a:effectLst/>
        </p:spPr>
        <p:txBody>
          <a:bodyPr wrap="square" anchor="ctr">
            <a:spAutoFit/>
          </a:bodyPr>
          <a:lstStyle/>
          <a:p>
            <a:pPr algn="r"/>
            <a:r>
              <a:rPr lang="ar-SA" sz="2000" dirty="0" smtClean="0">
                <a:latin typeface="Arial" charset="0"/>
                <a:cs typeface="khalaad al-arabeh" pitchFamily="2" charset="-78"/>
              </a:rPr>
              <a:t>تربط بين سكن الطلاب والمدرسة</a:t>
            </a:r>
            <a:endParaRPr lang="en-US" sz="2000" dirty="0">
              <a:latin typeface="Arial" charset="0"/>
              <a:cs typeface="khalaad al-arabeh" pitchFamily="2" charset="-78"/>
            </a:endParaRPr>
          </a:p>
        </p:txBody>
      </p:sp>
      <p:pic>
        <p:nvPicPr>
          <p:cNvPr id="30" name="Picture 3" descr="image_ansichten_rueck"/>
          <p:cNvPicPr>
            <a:picLocks noChangeAspect="1" noChangeArrowheads="1"/>
          </p:cNvPicPr>
          <p:nvPr/>
        </p:nvPicPr>
        <p:blipFill>
          <a:blip r:embed="rId5" cstate="print">
            <a:grayscl/>
          </a:blip>
          <a:srcRect/>
          <a:stretch>
            <a:fillRect/>
          </a:stretch>
        </p:blipFill>
        <p:spPr bwMode="auto">
          <a:xfrm>
            <a:off x="7858148" y="4576224"/>
            <a:ext cx="1285852" cy="567288"/>
          </a:xfrm>
          <a:prstGeom prst="rect">
            <a:avLst/>
          </a:prstGeom>
          <a:noFill/>
        </p:spPr>
      </p:pic>
      <p:pic>
        <p:nvPicPr>
          <p:cNvPr id="31" name="Picture 24" descr="image_ansichten_front"/>
          <p:cNvPicPr>
            <a:picLocks noChangeAspect="1" noChangeArrowheads="1"/>
          </p:cNvPicPr>
          <p:nvPr/>
        </p:nvPicPr>
        <p:blipFill>
          <a:blip r:embed="rId6" cstate="print">
            <a:grayscl/>
          </a:blip>
          <a:srcRect/>
          <a:stretch>
            <a:fillRect/>
          </a:stretch>
        </p:blipFill>
        <p:spPr bwMode="auto">
          <a:xfrm>
            <a:off x="7858148" y="5143512"/>
            <a:ext cx="1279768" cy="642942"/>
          </a:xfrm>
          <a:prstGeom prst="rect">
            <a:avLst/>
          </a:prstGeom>
          <a:noFill/>
        </p:spPr>
      </p:pic>
      <p:pic>
        <p:nvPicPr>
          <p:cNvPr id="32" name="Picture 20" descr="prediob"/>
          <p:cNvPicPr>
            <a:picLocks noChangeAspect="1" noChangeArrowheads="1"/>
          </p:cNvPicPr>
          <p:nvPr/>
        </p:nvPicPr>
        <p:blipFill>
          <a:blip r:embed="rId7">
            <a:grayscl/>
          </a:blip>
          <a:srcRect/>
          <a:stretch>
            <a:fillRect/>
          </a:stretch>
        </p:blipFill>
        <p:spPr bwMode="auto">
          <a:xfrm>
            <a:off x="7858148" y="5750365"/>
            <a:ext cx="1285852" cy="964783"/>
          </a:xfrm>
          <a:prstGeom prst="rect">
            <a:avLst/>
          </a:prstGeom>
          <a:noFill/>
        </p:spPr>
      </p:pic>
      <p:sp>
        <p:nvSpPr>
          <p:cNvPr id="33" name="مربع نص 32"/>
          <p:cNvSpPr txBox="1"/>
          <p:nvPr/>
        </p:nvSpPr>
        <p:spPr>
          <a:xfrm>
            <a:off x="7786678" y="324129"/>
            <a:ext cx="1357322" cy="830997"/>
          </a:xfrm>
          <a:prstGeom prst="rect">
            <a:avLst/>
          </a:prstGeom>
          <a:noFill/>
        </p:spPr>
        <p:txBody>
          <a:bodyPr wrap="square" rtlCol="0">
            <a:spAutoFit/>
          </a:bodyPr>
          <a:lstStyle/>
          <a:p>
            <a:pPr algn="ctr"/>
            <a:r>
              <a:rPr lang="ar-SA" sz="2400" dirty="0">
                <a:latin typeface="BankGothic Md BT" pitchFamily="34" charset="0"/>
              </a:rPr>
              <a:t>باوهوس</a:t>
            </a:r>
            <a:endParaRPr lang="en-US" sz="2400" b="1" u="sng" dirty="0">
              <a:cs typeface="khalaad al-arabeh" pitchFamily="2" charset="-78"/>
            </a:endParaRPr>
          </a:p>
          <a:p>
            <a:pPr algn="ctr"/>
            <a:endParaRPr lang="en-US" sz="2400" b="1" u="sng" dirty="0">
              <a:solidFill>
                <a:srgbClr val="FFFF00"/>
              </a:solidFill>
              <a:cs typeface="khalaad al-arabeh" pitchFamily="2" charset="-78"/>
            </a:endParaRPr>
          </a:p>
        </p:txBody>
      </p:sp>
      <p:pic>
        <p:nvPicPr>
          <p:cNvPr id="20" name="Picture 22" descr="grop_bh3"/>
          <p:cNvPicPr>
            <a:picLocks noChangeAspect="1" noChangeArrowheads="1"/>
          </p:cNvPicPr>
          <p:nvPr/>
        </p:nvPicPr>
        <p:blipFill>
          <a:blip r:embed="rId4"/>
          <a:srcRect/>
          <a:stretch>
            <a:fillRect/>
          </a:stretch>
        </p:blipFill>
        <p:spPr bwMode="auto">
          <a:xfrm>
            <a:off x="5076056" y="4315943"/>
            <a:ext cx="2438395" cy="1849361"/>
          </a:xfrm>
          <a:prstGeom prst="rect">
            <a:avLst/>
          </a:prstGeom>
          <a:noFill/>
        </p:spPr>
      </p:pic>
      <p:sp>
        <p:nvSpPr>
          <p:cNvPr id="22" name="مستطيل 26"/>
          <p:cNvSpPr/>
          <p:nvPr/>
        </p:nvSpPr>
        <p:spPr>
          <a:xfrm>
            <a:off x="6809948" y="5157192"/>
            <a:ext cx="714380" cy="71438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28" name="Rectangle 24"/>
          <p:cNvSpPr>
            <a:spLocks noChangeArrowheads="1"/>
          </p:cNvSpPr>
          <p:nvPr/>
        </p:nvSpPr>
        <p:spPr bwMode="auto">
          <a:xfrm>
            <a:off x="2339752" y="4941168"/>
            <a:ext cx="1571636" cy="400110"/>
          </a:xfrm>
          <a:prstGeom prst="rect">
            <a:avLst/>
          </a:prstGeom>
          <a:noFill/>
          <a:ln w="28575">
            <a:noFill/>
            <a:miter lim="800000"/>
            <a:headEnd/>
            <a:tailEnd/>
          </a:ln>
          <a:effectLst/>
        </p:spPr>
        <p:txBody>
          <a:bodyPr wrap="square" anchor="ctr">
            <a:spAutoFit/>
          </a:bodyPr>
          <a:lstStyle/>
          <a:p>
            <a:pPr algn="r"/>
            <a:r>
              <a:rPr lang="ar-SA" sz="2000" dirty="0" smtClean="0">
                <a:latin typeface="Arial" charset="0"/>
                <a:cs typeface="khalaad al-arabeh" pitchFamily="2" charset="-78"/>
              </a:rPr>
              <a:t>سكن الطلاب</a:t>
            </a:r>
            <a:endParaRPr lang="en-US" sz="2000" dirty="0">
              <a:latin typeface="Arial" charset="0"/>
              <a:cs typeface="khalaad al-arabeh" pitchFamily="2" charset="-78"/>
            </a:endParaRPr>
          </a:p>
        </p:txBody>
      </p:sp>
      <p:cxnSp>
        <p:nvCxnSpPr>
          <p:cNvPr id="34" name="رابط بشكل مرفق 24"/>
          <p:cNvCxnSpPr/>
          <p:nvPr/>
        </p:nvCxnSpPr>
        <p:spPr>
          <a:xfrm rot="10800000">
            <a:off x="4156482" y="2692877"/>
            <a:ext cx="2071702" cy="592106"/>
          </a:xfrm>
          <a:prstGeom prst="bent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5" name="رابط بشكل مرفق 24"/>
          <p:cNvCxnSpPr/>
          <p:nvPr/>
        </p:nvCxnSpPr>
        <p:spPr>
          <a:xfrm rot="10800000">
            <a:off x="4156482" y="5143513"/>
            <a:ext cx="2647766" cy="517735"/>
          </a:xfrm>
          <a:prstGeom prst="bent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36" name="Picture 11" descr="6"/>
          <p:cNvPicPr>
            <a:picLocks noChangeAspect="1" noChangeArrowheads="1"/>
          </p:cNvPicPr>
          <p:nvPr/>
        </p:nvPicPr>
        <p:blipFill>
          <a:blip r:embed="rId8" cstate="print"/>
          <a:srcRect l="20556" r="12037"/>
          <a:stretch>
            <a:fillRect/>
          </a:stretch>
        </p:blipFill>
        <p:spPr bwMode="auto">
          <a:xfrm>
            <a:off x="539552" y="4235909"/>
            <a:ext cx="2000264" cy="18573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smtClean="0">
                <a:latin typeface="BankGothic Md BT" pitchFamily="34" charset="0"/>
              </a:rPr>
              <a:t>مجمـــوعــــة </a:t>
            </a:r>
            <a:r>
              <a:rPr lang="ar-SA" sz="2800" dirty="0" err="1" smtClean="0">
                <a:latin typeface="BankGothic Md BT" pitchFamily="34" charset="0"/>
              </a:rPr>
              <a:t>والـــــتر</a:t>
            </a:r>
            <a:r>
              <a:rPr lang="ar-SA" sz="2800" dirty="0" smtClean="0">
                <a:latin typeface="BankGothic Md BT" pitchFamily="34" charset="0"/>
              </a:rPr>
              <a:t> </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مربع نص 21"/>
          <p:cNvSpPr txBox="1"/>
          <p:nvPr/>
        </p:nvSpPr>
        <p:spPr>
          <a:xfrm>
            <a:off x="7975756" y="334012"/>
            <a:ext cx="2428892" cy="461665"/>
          </a:xfrm>
          <a:prstGeom prst="rect">
            <a:avLst/>
          </a:prstGeom>
          <a:noFill/>
        </p:spPr>
        <p:txBody>
          <a:bodyPr wrap="square" rtlCol="0">
            <a:spAutoFit/>
          </a:bodyPr>
          <a:lstStyle/>
          <a:p>
            <a:pPr marL="342900" lvl="0" indent="-342900" fontAlgn="base">
              <a:spcBef>
                <a:spcPct val="0"/>
              </a:spcBef>
              <a:spcAft>
                <a:spcPct val="0"/>
              </a:spcAft>
            </a:pPr>
            <a:r>
              <a:rPr lang="ar-SA" sz="2400" b="1" u="sng" dirty="0" smtClean="0">
                <a:latin typeface="BankGothic Lt BT" pitchFamily="34" charset="0"/>
                <a:cs typeface="Arial" charset="0"/>
              </a:rPr>
              <a:t>الشرح </a:t>
            </a:r>
          </a:p>
        </p:txBody>
      </p:sp>
      <p:sp>
        <p:nvSpPr>
          <p:cNvPr id="28" name="Rectangle 105"/>
          <p:cNvSpPr>
            <a:spLocks noChangeArrowheads="1"/>
          </p:cNvSpPr>
          <p:nvPr/>
        </p:nvSpPr>
        <p:spPr bwMode="auto">
          <a:xfrm>
            <a:off x="-357222" y="4071942"/>
            <a:ext cx="5357850" cy="1631216"/>
          </a:xfrm>
          <a:prstGeom prst="rect">
            <a:avLst/>
          </a:prstGeom>
          <a:noFill/>
          <a:ln w="9525">
            <a:noFill/>
            <a:miter lim="800000"/>
            <a:headEnd/>
            <a:tailEnd/>
          </a:ln>
          <a:effectLst/>
        </p:spPr>
        <p:txBody>
          <a:bodyPr wrap="square" anchor="ctr">
            <a:spAutoFit/>
          </a:bodyPr>
          <a:lstStyle/>
          <a:p>
            <a:pPr algn="r" rtl="1">
              <a:buFontTx/>
              <a:buChar char="•"/>
            </a:pPr>
            <a:r>
              <a:rPr lang="ar-SA" sz="2000" dirty="0" smtClean="0">
                <a:solidFill>
                  <a:srgbClr val="0066CC"/>
                </a:solidFill>
                <a:latin typeface="Arial" charset="0"/>
                <a:cs typeface="khalaad al-arabeh" pitchFamily="2" charset="-78"/>
              </a:rPr>
              <a:t> الواجهات الزجاجية :</a:t>
            </a:r>
          </a:p>
          <a:p>
            <a:pPr algn="r" rtl="1"/>
            <a:r>
              <a:rPr lang="ar-SA" sz="2000" dirty="0" smtClean="0">
                <a:latin typeface="Arial" charset="0"/>
                <a:cs typeface="khalaad al-arabeh" pitchFamily="2" charset="-78"/>
              </a:rPr>
              <a:t>اعطت انطباعات نفسية ايجابية عند الطلبة داخل فراغات العمل</a:t>
            </a:r>
          </a:p>
          <a:p>
            <a:pPr algn="r" rtl="1"/>
            <a:r>
              <a:rPr lang="ar-SA" sz="2000" dirty="0" smtClean="0">
                <a:latin typeface="Arial" charset="0"/>
                <a:cs typeface="khalaad al-arabeh" pitchFamily="2" charset="-78"/>
              </a:rPr>
              <a:t>حيث يشعر الطالب بالمتعة اثناء مشاهدة المباني الاخرى والحركة </a:t>
            </a:r>
          </a:p>
          <a:p>
            <a:pPr algn="r" rtl="1"/>
            <a:r>
              <a:rPr lang="ar-SA" sz="2000" dirty="0" smtClean="0">
                <a:latin typeface="Arial" charset="0"/>
                <a:cs typeface="khalaad al-arabeh" pitchFamily="2" charset="-78"/>
              </a:rPr>
              <a:t>المستمرة والطبيعة الخلابة بالإضافة الى الإضاءة التي تتخلل</a:t>
            </a:r>
          </a:p>
          <a:p>
            <a:pPr algn="r" rtl="1"/>
            <a:r>
              <a:rPr lang="ar-SA" sz="2000" dirty="0" smtClean="0">
                <a:latin typeface="Arial" charset="0"/>
                <a:cs typeface="khalaad al-arabeh" pitchFamily="2" charset="-78"/>
              </a:rPr>
              <a:t>كل ركن من أركان الفراغ .</a:t>
            </a:r>
            <a:endParaRPr lang="en-US" sz="2000" dirty="0">
              <a:latin typeface="Arial" charset="0"/>
              <a:cs typeface="khalaad al-arabeh" pitchFamily="2" charset="-78"/>
            </a:endParaRPr>
          </a:p>
        </p:txBody>
      </p:sp>
      <p:pic>
        <p:nvPicPr>
          <p:cNvPr id="3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34"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35"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pic>
        <p:nvPicPr>
          <p:cNvPr id="17" name="Picture 18" descr="Bauhaus"/>
          <p:cNvPicPr>
            <a:picLocks noChangeAspect="1" noChangeArrowheads="1"/>
          </p:cNvPicPr>
          <p:nvPr/>
        </p:nvPicPr>
        <p:blipFill>
          <a:blip r:embed="rId7"/>
          <a:srcRect/>
          <a:stretch>
            <a:fillRect/>
          </a:stretch>
        </p:blipFill>
        <p:spPr bwMode="auto">
          <a:xfrm>
            <a:off x="5000628" y="2071678"/>
            <a:ext cx="2530465" cy="1752768"/>
          </a:xfrm>
          <a:prstGeom prst="rect">
            <a:avLst/>
          </a:prstGeom>
          <a:noFill/>
        </p:spPr>
      </p:pic>
      <p:pic>
        <p:nvPicPr>
          <p:cNvPr id="20" name="Picture 20" descr="prediob"/>
          <p:cNvPicPr>
            <a:picLocks noChangeAspect="1" noChangeArrowheads="1"/>
          </p:cNvPicPr>
          <p:nvPr/>
        </p:nvPicPr>
        <p:blipFill>
          <a:blip r:embed="rId6"/>
          <a:srcRect/>
          <a:stretch>
            <a:fillRect/>
          </a:stretch>
        </p:blipFill>
        <p:spPr bwMode="auto">
          <a:xfrm>
            <a:off x="5000628" y="4143380"/>
            <a:ext cx="2522537" cy="1892675"/>
          </a:xfrm>
          <a:prstGeom prst="rect">
            <a:avLst/>
          </a:prstGeom>
          <a:noFill/>
        </p:spPr>
      </p:pic>
      <p:pic>
        <p:nvPicPr>
          <p:cNvPr id="21" name="Picture 16" descr="grop_bh1"/>
          <p:cNvPicPr>
            <a:picLocks noChangeAspect="1" noChangeArrowheads="1"/>
          </p:cNvPicPr>
          <p:nvPr/>
        </p:nvPicPr>
        <p:blipFill>
          <a:blip r:embed="rId8"/>
          <a:srcRect/>
          <a:stretch>
            <a:fillRect/>
          </a:stretch>
        </p:blipFill>
        <p:spPr bwMode="auto">
          <a:xfrm>
            <a:off x="2071668" y="2071677"/>
            <a:ext cx="2571770" cy="171451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C:\Users\USER-pc\Desktop\WalterGropius-19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4">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248878" y="334012"/>
            <a:ext cx="5643602" cy="1384995"/>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5"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6"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7">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324129"/>
            <a:ext cx="1357322" cy="461665"/>
          </a:xfrm>
          <a:prstGeom prst="rect">
            <a:avLst/>
          </a:prstGeom>
          <a:noFill/>
        </p:spPr>
        <p:txBody>
          <a:bodyPr wrap="square" rtlCol="0">
            <a:spAutoFit/>
          </a:bodyPr>
          <a:lstStyle/>
          <a:p>
            <a:pPr algn="ctr"/>
            <a:r>
              <a:rPr lang="ar-SA" sz="2400" dirty="0">
                <a:latin typeface="BankGothic Md BT" pitchFamily="34" charset="0"/>
              </a:rPr>
              <a:t>باوهوس</a:t>
            </a:r>
            <a:endParaRPr lang="en-US" sz="2400" b="1" u="sng" dirty="0">
              <a:cs typeface="khalaad al-arabeh" pitchFamily="2" charset="-78"/>
            </a:endParaRPr>
          </a:p>
        </p:txBody>
      </p:sp>
      <p:sp>
        <p:nvSpPr>
          <p:cNvPr id="26" name="Rectangle 15"/>
          <p:cNvSpPr>
            <a:spLocks noChangeArrowheads="1"/>
          </p:cNvSpPr>
          <p:nvPr/>
        </p:nvSpPr>
        <p:spPr bwMode="auto">
          <a:xfrm>
            <a:off x="4781714" y="1428736"/>
            <a:ext cx="2571538" cy="523220"/>
          </a:xfrm>
          <a:prstGeom prst="rect">
            <a:avLst/>
          </a:prstGeom>
          <a:noFill/>
          <a:ln w="9525">
            <a:noFill/>
            <a:miter lim="800000"/>
            <a:headEnd/>
            <a:tailEnd/>
          </a:ln>
          <a:effectLst/>
        </p:spPr>
        <p:txBody>
          <a:bodyPr wrap="none" anchor="ctr">
            <a:spAutoFit/>
          </a:bodyPr>
          <a:lstStyle/>
          <a:p>
            <a:pPr algn="r" rtl="1">
              <a:buFontTx/>
              <a:buChar char="•"/>
            </a:pPr>
            <a:r>
              <a:rPr lang="ar-SA" sz="2800" b="1" dirty="0" smtClean="0">
                <a:solidFill>
                  <a:schemeClr val="tx2">
                    <a:lumMod val="60000"/>
                    <a:lumOff val="40000"/>
                  </a:schemeClr>
                </a:solidFill>
                <a:latin typeface="BankGothic Lt BT" pitchFamily="34" charset="0"/>
              </a:rPr>
              <a:t>مسقط بيت الطلاب </a:t>
            </a:r>
            <a:endParaRPr lang="en-US" sz="2800" b="1" dirty="0">
              <a:solidFill>
                <a:schemeClr val="tx2">
                  <a:lumMod val="60000"/>
                  <a:lumOff val="40000"/>
                </a:schemeClr>
              </a:solidFill>
              <a:latin typeface="BankGothic Lt BT" pitchFamily="34" charset="0"/>
            </a:endParaRPr>
          </a:p>
        </p:txBody>
      </p:sp>
      <p:pic>
        <p:nvPicPr>
          <p:cNvPr id="20" name="Picture 6" descr="سكن الطلاب 4"/>
          <p:cNvPicPr>
            <a:picLocks noChangeAspect="1" noChangeArrowheads="1"/>
          </p:cNvPicPr>
          <p:nvPr/>
        </p:nvPicPr>
        <p:blipFill>
          <a:blip r:embed="rId8">
            <a:lum bright="-20000"/>
          </a:blip>
          <a:srcRect/>
          <a:stretch>
            <a:fillRect/>
          </a:stretch>
        </p:blipFill>
        <p:spPr bwMode="auto">
          <a:xfrm>
            <a:off x="714348" y="2214554"/>
            <a:ext cx="4133850" cy="3829050"/>
          </a:xfrm>
          <a:prstGeom prst="rect">
            <a:avLst/>
          </a:prstGeom>
          <a:noFill/>
          <a:ln w="19050">
            <a:solidFill>
              <a:schemeClr val="tx1"/>
            </a:solidFill>
            <a:miter lim="800000"/>
            <a:headEnd/>
            <a:tailEnd/>
          </a:ln>
        </p:spPr>
      </p:pic>
      <p:graphicFrame>
        <p:nvGraphicFramePr>
          <p:cNvPr id="23" name="Object 8"/>
          <p:cNvGraphicFramePr>
            <a:graphicFrameLocks/>
          </p:cNvGraphicFramePr>
          <p:nvPr/>
        </p:nvGraphicFramePr>
        <p:xfrm>
          <a:off x="5322908" y="2760657"/>
          <a:ext cx="204787" cy="176213"/>
        </p:xfrm>
        <a:graphic>
          <a:graphicData uri="http://schemas.openxmlformats.org/presentationml/2006/ole">
            <mc:AlternateContent xmlns:mc="http://schemas.openxmlformats.org/markup-compatibility/2006">
              <mc:Choice xmlns:v="urn:schemas-microsoft-com:vml" Requires="v">
                <p:oleObj spid="_x0000_s61622" name="Image" r:id="rId9" imgW="147597" imgH="131042" progId="">
                  <p:embed/>
                </p:oleObj>
              </mc:Choice>
              <mc:Fallback>
                <p:oleObj name="Image" r:id="rId9" imgW="147597" imgH="131042" progId="">
                  <p:embed/>
                  <p:pic>
                    <p:nvPicPr>
                      <p:cNvPr id="0" name="Picture 2"/>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2908" y="2760657"/>
                        <a:ext cx="204787"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Rectangle 10"/>
          <p:cNvSpPr>
            <a:spLocks noChangeArrowheads="1"/>
          </p:cNvSpPr>
          <p:nvPr/>
        </p:nvSpPr>
        <p:spPr bwMode="auto">
          <a:xfrm>
            <a:off x="5538808" y="2643182"/>
            <a:ext cx="824265" cy="369332"/>
          </a:xfrm>
          <a:prstGeom prst="rect">
            <a:avLst/>
          </a:prstGeom>
          <a:noFill/>
          <a:ln w="9525">
            <a:noFill/>
            <a:miter lim="800000"/>
            <a:headEnd/>
            <a:tailEnd/>
          </a:ln>
          <a:effectLst/>
        </p:spPr>
        <p:txBody>
          <a:bodyPr wrap="none" anchor="ctr">
            <a:spAutoFit/>
          </a:bodyPr>
          <a:lstStyle/>
          <a:p>
            <a:r>
              <a:rPr lang="ar-SA" b="1" dirty="0" smtClean="0">
                <a:latin typeface="Arial" charset="0"/>
              </a:rPr>
              <a:t>المطبخ </a:t>
            </a:r>
            <a:r>
              <a:rPr lang="en-US" dirty="0" smtClean="0">
                <a:latin typeface="Arial" charset="0"/>
              </a:rPr>
              <a:t> </a:t>
            </a:r>
            <a:endParaRPr lang="en-US" dirty="0">
              <a:latin typeface="Arial" charset="0"/>
            </a:endParaRPr>
          </a:p>
        </p:txBody>
      </p:sp>
      <p:graphicFrame>
        <p:nvGraphicFramePr>
          <p:cNvPr id="35" name="Object 19"/>
          <p:cNvGraphicFramePr>
            <a:graphicFrameLocks/>
          </p:cNvGraphicFramePr>
          <p:nvPr/>
        </p:nvGraphicFramePr>
        <p:xfrm>
          <a:off x="5334020" y="3408357"/>
          <a:ext cx="204788" cy="176213"/>
        </p:xfrm>
        <a:graphic>
          <a:graphicData uri="http://schemas.openxmlformats.org/presentationml/2006/ole">
            <mc:AlternateContent xmlns:mc="http://schemas.openxmlformats.org/markup-compatibility/2006">
              <mc:Choice xmlns:v="urn:schemas-microsoft-com:vml" Requires="v">
                <p:oleObj spid="_x0000_s61623" name="Image" r:id="rId11" imgW="147597" imgH="131042" progId="">
                  <p:embed/>
                </p:oleObj>
              </mc:Choice>
              <mc:Fallback>
                <p:oleObj name="Image" r:id="rId11" imgW="147597" imgH="131042" progId="">
                  <p:embed/>
                  <p:pic>
                    <p:nvPicPr>
                      <p:cNvPr id="0" name="Picture 3"/>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20" y="3408357"/>
                        <a:ext cx="204788"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20"/>
          <p:cNvGraphicFramePr>
            <a:graphicFrameLocks/>
          </p:cNvGraphicFramePr>
          <p:nvPr/>
        </p:nvGraphicFramePr>
        <p:xfrm>
          <a:off x="5322908" y="4017957"/>
          <a:ext cx="204787" cy="169863"/>
        </p:xfrm>
        <a:graphic>
          <a:graphicData uri="http://schemas.openxmlformats.org/presentationml/2006/ole">
            <mc:AlternateContent xmlns:mc="http://schemas.openxmlformats.org/markup-compatibility/2006">
              <mc:Choice xmlns:v="urn:schemas-microsoft-com:vml" Requires="v">
                <p:oleObj spid="_x0000_s61624" name="Image" r:id="rId13" imgW="147597" imgH="131042" progId="">
                  <p:embed/>
                </p:oleObj>
              </mc:Choice>
              <mc:Fallback>
                <p:oleObj name="Image" r:id="rId13" imgW="147597" imgH="131042" progId="">
                  <p:embed/>
                  <p:pic>
                    <p:nvPicPr>
                      <p:cNvPr id="0" name="Picture 4"/>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22908" y="4017957"/>
                        <a:ext cx="20478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Rectangle 21"/>
          <p:cNvSpPr>
            <a:spLocks noChangeArrowheads="1"/>
          </p:cNvSpPr>
          <p:nvPr/>
        </p:nvSpPr>
        <p:spPr bwMode="auto">
          <a:xfrm>
            <a:off x="5610245" y="3867145"/>
            <a:ext cx="707245" cy="369332"/>
          </a:xfrm>
          <a:prstGeom prst="rect">
            <a:avLst/>
          </a:prstGeom>
          <a:noFill/>
          <a:ln w="9525">
            <a:noFill/>
            <a:miter lim="800000"/>
            <a:headEnd/>
            <a:tailEnd/>
          </a:ln>
          <a:effectLst/>
        </p:spPr>
        <p:txBody>
          <a:bodyPr wrap="none" anchor="ctr">
            <a:spAutoFit/>
          </a:bodyPr>
          <a:lstStyle/>
          <a:p>
            <a:r>
              <a:rPr lang="ar-SA" b="1" dirty="0" smtClean="0">
                <a:latin typeface="Arial" charset="0"/>
              </a:rPr>
              <a:t>الحمام </a:t>
            </a:r>
            <a:endParaRPr lang="en-US" dirty="0">
              <a:latin typeface="Arial" charset="0"/>
            </a:endParaRPr>
          </a:p>
        </p:txBody>
      </p:sp>
      <p:sp>
        <p:nvSpPr>
          <p:cNvPr id="38" name="Rectangle 22"/>
          <p:cNvSpPr>
            <a:spLocks noChangeArrowheads="1"/>
          </p:cNvSpPr>
          <p:nvPr/>
        </p:nvSpPr>
        <p:spPr bwMode="auto">
          <a:xfrm>
            <a:off x="5538808" y="3290882"/>
            <a:ext cx="1221809" cy="369332"/>
          </a:xfrm>
          <a:prstGeom prst="rect">
            <a:avLst/>
          </a:prstGeom>
          <a:noFill/>
          <a:ln w="9525">
            <a:noFill/>
            <a:miter lim="800000"/>
            <a:headEnd/>
            <a:tailEnd/>
          </a:ln>
          <a:effectLst/>
        </p:spPr>
        <p:txBody>
          <a:bodyPr wrap="none" anchor="ctr">
            <a:spAutoFit/>
          </a:bodyPr>
          <a:lstStyle/>
          <a:p>
            <a:r>
              <a:rPr lang="ar-SA" b="1" dirty="0" smtClean="0">
                <a:latin typeface="Arial" charset="0"/>
              </a:rPr>
              <a:t>خدمة العملاء </a:t>
            </a:r>
            <a:endParaRPr lang="en-US" dirty="0">
              <a:latin typeface="Arial" charset="0"/>
            </a:endParaRPr>
          </a:p>
        </p:txBody>
      </p:sp>
      <p:graphicFrame>
        <p:nvGraphicFramePr>
          <p:cNvPr id="39" name="Object 27"/>
          <p:cNvGraphicFramePr>
            <a:graphicFrameLocks/>
          </p:cNvGraphicFramePr>
          <p:nvPr/>
        </p:nvGraphicFramePr>
        <p:xfrm>
          <a:off x="5322908" y="5287957"/>
          <a:ext cx="204787" cy="169863"/>
        </p:xfrm>
        <a:graphic>
          <a:graphicData uri="http://schemas.openxmlformats.org/presentationml/2006/ole">
            <mc:AlternateContent xmlns:mc="http://schemas.openxmlformats.org/markup-compatibility/2006">
              <mc:Choice xmlns:v="urn:schemas-microsoft-com:vml" Requires="v">
                <p:oleObj spid="_x0000_s61625" name="Image" r:id="rId15" imgW="1231746" imgH="1092063" progId="">
                  <p:embed/>
                </p:oleObj>
              </mc:Choice>
              <mc:Fallback>
                <p:oleObj name="Image" r:id="rId15" imgW="1231746" imgH="1092063" progId="">
                  <p:embed/>
                  <p:pic>
                    <p:nvPicPr>
                      <p:cNvPr id="0" name="Picture 5"/>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22908" y="5287957"/>
                        <a:ext cx="204787"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28"/>
          <p:cNvGraphicFramePr>
            <a:graphicFrameLocks/>
          </p:cNvGraphicFramePr>
          <p:nvPr/>
        </p:nvGraphicFramePr>
        <p:xfrm>
          <a:off x="5322908" y="4665657"/>
          <a:ext cx="204787" cy="176213"/>
        </p:xfrm>
        <a:graphic>
          <a:graphicData uri="http://schemas.openxmlformats.org/presentationml/2006/ole">
            <mc:AlternateContent xmlns:mc="http://schemas.openxmlformats.org/markup-compatibility/2006">
              <mc:Choice xmlns:v="urn:schemas-microsoft-com:vml" Requires="v">
                <p:oleObj spid="_x0000_s61626" name="Image" r:id="rId17" imgW="147597" imgH="131042" progId="">
                  <p:embed/>
                </p:oleObj>
              </mc:Choice>
              <mc:Fallback>
                <p:oleObj name="Image" r:id="rId17" imgW="147597" imgH="131042" progId="">
                  <p:embed/>
                  <p:pic>
                    <p:nvPicPr>
                      <p:cNvPr id="0" name="Picture 6"/>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22908" y="4665657"/>
                        <a:ext cx="204787"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Rectangle 29"/>
          <p:cNvSpPr>
            <a:spLocks noChangeArrowheads="1"/>
          </p:cNvSpPr>
          <p:nvPr/>
        </p:nvSpPr>
        <p:spPr bwMode="auto">
          <a:xfrm>
            <a:off x="5538808" y="4521195"/>
            <a:ext cx="780983" cy="369332"/>
          </a:xfrm>
          <a:prstGeom prst="rect">
            <a:avLst/>
          </a:prstGeom>
          <a:noFill/>
          <a:ln w="9525">
            <a:noFill/>
            <a:miter lim="800000"/>
            <a:headEnd/>
            <a:tailEnd/>
          </a:ln>
          <a:effectLst/>
        </p:spPr>
        <p:txBody>
          <a:bodyPr wrap="none" anchor="ctr">
            <a:spAutoFit/>
          </a:bodyPr>
          <a:lstStyle/>
          <a:p>
            <a:r>
              <a:rPr lang="ar-SA" b="1" dirty="0" smtClean="0">
                <a:latin typeface="Arial" charset="0"/>
              </a:rPr>
              <a:t>الخزانة </a:t>
            </a:r>
            <a:endParaRPr lang="en-US" dirty="0">
              <a:latin typeface="Arial" charset="0"/>
            </a:endParaRPr>
          </a:p>
        </p:txBody>
      </p:sp>
      <p:sp>
        <p:nvSpPr>
          <p:cNvPr id="42" name="Rectangle 31"/>
          <p:cNvSpPr>
            <a:spLocks noChangeArrowheads="1"/>
          </p:cNvSpPr>
          <p:nvPr/>
        </p:nvSpPr>
        <p:spPr bwMode="auto">
          <a:xfrm>
            <a:off x="5524520" y="5162545"/>
            <a:ext cx="821059" cy="369332"/>
          </a:xfrm>
          <a:prstGeom prst="rect">
            <a:avLst/>
          </a:prstGeom>
          <a:noFill/>
          <a:ln w="9525">
            <a:noFill/>
            <a:miter lim="800000"/>
            <a:headEnd/>
            <a:tailEnd/>
          </a:ln>
          <a:effectLst/>
        </p:spPr>
        <p:txBody>
          <a:bodyPr wrap="none" anchor="ctr">
            <a:spAutoFit/>
          </a:bodyPr>
          <a:lstStyle/>
          <a:p>
            <a:r>
              <a:rPr lang="ar-SA" b="1" dirty="0" smtClean="0">
                <a:latin typeface="Arial" charset="0"/>
              </a:rPr>
              <a:t>الدهليز </a:t>
            </a:r>
            <a:r>
              <a:rPr lang="en-US" dirty="0" smtClean="0">
                <a:latin typeface="Arial" charset="0"/>
              </a:rPr>
              <a:t> </a:t>
            </a:r>
            <a:endParaRPr lang="en-US"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USER-pc\Desktop\WalterGropius-19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4">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032854" y="334012"/>
            <a:ext cx="5643602" cy="1815882"/>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5"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6"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7">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324129"/>
            <a:ext cx="1357322" cy="461665"/>
          </a:xfrm>
          <a:prstGeom prst="rect">
            <a:avLst/>
          </a:prstGeom>
          <a:noFill/>
        </p:spPr>
        <p:txBody>
          <a:bodyPr wrap="square" rtlCol="0">
            <a:spAutoFit/>
          </a:bodyPr>
          <a:lstStyle/>
          <a:p>
            <a:pPr algn="ctr"/>
            <a:r>
              <a:rPr lang="ar-SA" sz="2400" dirty="0">
                <a:latin typeface="BankGothic Md BT" pitchFamily="34" charset="0"/>
              </a:rPr>
              <a:t>باوهوس</a:t>
            </a:r>
            <a:endParaRPr lang="en-US" sz="2400" b="1" u="sng" dirty="0">
              <a:cs typeface="khalaad al-arabeh" pitchFamily="2" charset="-78"/>
            </a:endParaRPr>
          </a:p>
        </p:txBody>
      </p:sp>
      <p:sp>
        <p:nvSpPr>
          <p:cNvPr id="26" name="Rectangle 15"/>
          <p:cNvSpPr>
            <a:spLocks noChangeArrowheads="1"/>
          </p:cNvSpPr>
          <p:nvPr/>
        </p:nvSpPr>
        <p:spPr bwMode="auto">
          <a:xfrm>
            <a:off x="2404652" y="1428736"/>
            <a:ext cx="4759636" cy="523220"/>
          </a:xfrm>
          <a:prstGeom prst="rect">
            <a:avLst/>
          </a:prstGeom>
          <a:noFill/>
          <a:ln w="9525">
            <a:noFill/>
            <a:miter lim="800000"/>
            <a:headEnd/>
            <a:tailEnd/>
          </a:ln>
          <a:effectLst/>
        </p:spPr>
        <p:txBody>
          <a:bodyPr wrap="none" anchor="ctr">
            <a:spAutoFit/>
          </a:bodyPr>
          <a:lstStyle/>
          <a:p>
            <a:r>
              <a:rPr lang="ar-SA" sz="2800" b="1" dirty="0" smtClean="0">
                <a:solidFill>
                  <a:schemeClr val="tx2">
                    <a:lumMod val="60000"/>
                    <a:lumOff val="40000"/>
                  </a:schemeClr>
                </a:solidFill>
                <a:latin typeface="BankGothic Lt BT" pitchFamily="34" charset="0"/>
              </a:rPr>
              <a:t>5- جسر مبنى الإدارة – الطابق الثاني  </a:t>
            </a:r>
            <a:endParaRPr lang="en-US" sz="2800" b="1" dirty="0">
              <a:solidFill>
                <a:schemeClr val="tx2">
                  <a:lumMod val="60000"/>
                  <a:lumOff val="40000"/>
                </a:schemeClr>
              </a:solidFill>
              <a:latin typeface="BankGothic Lt BT" pitchFamily="34" charset="0"/>
            </a:endParaRPr>
          </a:p>
        </p:txBody>
      </p:sp>
      <p:pic>
        <p:nvPicPr>
          <p:cNvPr id="27" name="Picture 11" descr="بلان الدور الثاني"/>
          <p:cNvPicPr>
            <a:picLocks noChangeAspect="1" noChangeArrowheads="1"/>
          </p:cNvPicPr>
          <p:nvPr/>
        </p:nvPicPr>
        <p:blipFill>
          <a:blip r:embed="rId8" cstate="print">
            <a:lum bright="-20000"/>
          </a:blip>
          <a:srcRect/>
          <a:stretch>
            <a:fillRect/>
          </a:stretch>
        </p:blipFill>
        <p:spPr bwMode="auto">
          <a:xfrm>
            <a:off x="468313" y="2571744"/>
            <a:ext cx="4491037" cy="3881437"/>
          </a:xfrm>
          <a:prstGeom prst="rect">
            <a:avLst/>
          </a:prstGeom>
          <a:noFill/>
          <a:ln w="15875">
            <a:solidFill>
              <a:srgbClr val="0066CC"/>
            </a:solidFill>
            <a:miter lim="800000"/>
            <a:headEnd/>
            <a:tailEnd/>
          </a:ln>
        </p:spPr>
      </p:pic>
      <p:graphicFrame>
        <p:nvGraphicFramePr>
          <p:cNvPr id="28" name="Object 12"/>
          <p:cNvGraphicFramePr>
            <a:graphicFrameLocks/>
          </p:cNvGraphicFramePr>
          <p:nvPr/>
        </p:nvGraphicFramePr>
        <p:xfrm>
          <a:off x="5562615" y="4189413"/>
          <a:ext cx="204788" cy="176212"/>
        </p:xfrm>
        <a:graphic>
          <a:graphicData uri="http://schemas.openxmlformats.org/presentationml/2006/ole">
            <mc:AlternateContent xmlns:mc="http://schemas.openxmlformats.org/markup-compatibility/2006">
              <mc:Choice xmlns:v="urn:schemas-microsoft-com:vml" Requires="v">
                <p:oleObj spid="_x0000_s62503" name="Image" r:id="rId9" imgW="1574048" imgH="952045" progId="">
                  <p:embed/>
                </p:oleObj>
              </mc:Choice>
              <mc:Fallback>
                <p:oleObj name="Image" r:id="rId9" imgW="1574048" imgH="952045" progId="">
                  <p:embed/>
                  <p:pic>
                    <p:nvPicPr>
                      <p:cNvPr id="0" name="Picture 2"/>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15" y="4189413"/>
                        <a:ext cx="204788"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Rectangle 14"/>
          <p:cNvSpPr>
            <a:spLocks noChangeArrowheads="1"/>
          </p:cNvSpPr>
          <p:nvPr/>
        </p:nvSpPr>
        <p:spPr bwMode="auto">
          <a:xfrm>
            <a:off x="5756290" y="4070350"/>
            <a:ext cx="745717" cy="369332"/>
          </a:xfrm>
          <a:prstGeom prst="rect">
            <a:avLst/>
          </a:prstGeom>
          <a:noFill/>
          <a:ln w="9525">
            <a:noFill/>
            <a:miter lim="800000"/>
            <a:headEnd/>
            <a:tailEnd/>
          </a:ln>
          <a:effectLst/>
        </p:spPr>
        <p:txBody>
          <a:bodyPr wrap="none" anchor="ctr">
            <a:spAutoFit/>
          </a:bodyPr>
          <a:lstStyle/>
          <a:p>
            <a:r>
              <a:rPr lang="ar-SA" b="1" dirty="0" smtClean="0">
                <a:latin typeface="Arial" charset="0"/>
              </a:rPr>
              <a:t>المكتب </a:t>
            </a:r>
            <a:endParaRPr lang="en-US"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248878" y="334012"/>
            <a:ext cx="5643602" cy="1815882"/>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5"/>
          <p:cNvSpPr>
            <a:spLocks noChangeArrowheads="1"/>
          </p:cNvSpPr>
          <p:nvPr/>
        </p:nvSpPr>
        <p:spPr bwMode="auto">
          <a:xfrm>
            <a:off x="4572000" y="1428736"/>
            <a:ext cx="2728632" cy="523220"/>
          </a:xfrm>
          <a:prstGeom prst="rect">
            <a:avLst/>
          </a:prstGeom>
          <a:noFill/>
          <a:ln w="9525">
            <a:noFill/>
            <a:miter lim="800000"/>
            <a:headEnd/>
            <a:tailEnd/>
          </a:ln>
          <a:effectLst/>
        </p:spPr>
        <p:txBody>
          <a:bodyPr wrap="none" anchor="ctr">
            <a:spAutoFit/>
          </a:bodyPr>
          <a:lstStyle/>
          <a:p>
            <a:pPr algn="r" rtl="1">
              <a:buFontTx/>
              <a:buChar char="•"/>
            </a:pPr>
            <a:r>
              <a:rPr lang="ar-SA" sz="2800" dirty="0" smtClean="0">
                <a:solidFill>
                  <a:schemeClr val="tx2">
                    <a:lumMod val="60000"/>
                    <a:lumOff val="40000"/>
                  </a:schemeClr>
                </a:solidFill>
              </a:rPr>
              <a:t>جسر (مبنى الإدارة):</a:t>
            </a:r>
            <a:endParaRPr lang="en-US" sz="2800" b="1" dirty="0">
              <a:solidFill>
                <a:schemeClr val="tx2">
                  <a:lumMod val="60000"/>
                  <a:lumOff val="40000"/>
                </a:schemeClr>
              </a:solidFill>
              <a:latin typeface="BankGothic Lt BT" pitchFamily="34" charset="0"/>
            </a:endParaRPr>
          </a:p>
        </p:txBody>
      </p:sp>
      <p:pic>
        <p:nvPicPr>
          <p:cNvPr id="21" name="Picture 25" descr="bauhausluft"/>
          <p:cNvPicPr>
            <a:picLocks noChangeAspect="1" noChangeArrowheads="1"/>
          </p:cNvPicPr>
          <p:nvPr/>
        </p:nvPicPr>
        <p:blipFill>
          <a:blip r:embed="rId4">
            <a:lum bright="-20000"/>
          </a:blip>
          <a:stretch>
            <a:fillRect/>
          </a:stretch>
        </p:blipFill>
        <p:spPr bwMode="auto">
          <a:xfrm>
            <a:off x="5072066" y="2104689"/>
            <a:ext cx="2428892" cy="1706296"/>
          </a:xfrm>
          <a:prstGeom prst="rect">
            <a:avLst/>
          </a:prstGeom>
          <a:noFill/>
        </p:spPr>
      </p:pic>
      <p:cxnSp>
        <p:nvCxnSpPr>
          <p:cNvPr id="25" name="رابط بشكل مرفق 24"/>
          <p:cNvCxnSpPr/>
          <p:nvPr/>
        </p:nvCxnSpPr>
        <p:spPr>
          <a:xfrm rot="10800000">
            <a:off x="3857620" y="2500306"/>
            <a:ext cx="2286016" cy="363534"/>
          </a:xfrm>
          <a:prstGeom prst="bentConnector3">
            <a:avLst>
              <a:gd name="adj1" fmla="val 56349"/>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6" name="Picture 22" descr="grop_bh3"/>
          <p:cNvPicPr>
            <a:picLocks noChangeAspect="1" noChangeArrowheads="1"/>
          </p:cNvPicPr>
          <p:nvPr/>
        </p:nvPicPr>
        <p:blipFill>
          <a:blip r:embed="rId5"/>
          <a:srcRect/>
          <a:stretch>
            <a:fillRect/>
          </a:stretch>
        </p:blipFill>
        <p:spPr bwMode="auto">
          <a:xfrm>
            <a:off x="5072066" y="4151407"/>
            <a:ext cx="2438395" cy="1849361"/>
          </a:xfrm>
          <a:prstGeom prst="rect">
            <a:avLst/>
          </a:prstGeom>
          <a:noFill/>
        </p:spPr>
      </p:pic>
      <p:sp>
        <p:nvSpPr>
          <p:cNvPr id="27" name="مستطيل 26"/>
          <p:cNvSpPr/>
          <p:nvPr/>
        </p:nvSpPr>
        <p:spPr>
          <a:xfrm>
            <a:off x="6429388" y="4714884"/>
            <a:ext cx="357190" cy="35719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29" name="Rectangle 24"/>
          <p:cNvSpPr>
            <a:spLocks noChangeArrowheads="1"/>
          </p:cNvSpPr>
          <p:nvPr/>
        </p:nvSpPr>
        <p:spPr bwMode="auto">
          <a:xfrm>
            <a:off x="1214414" y="2285992"/>
            <a:ext cx="2571768" cy="707886"/>
          </a:xfrm>
          <a:prstGeom prst="rect">
            <a:avLst/>
          </a:prstGeom>
          <a:noFill/>
          <a:ln w="28575">
            <a:noFill/>
            <a:miter lim="800000"/>
            <a:headEnd/>
            <a:tailEnd/>
          </a:ln>
          <a:effectLst/>
        </p:spPr>
        <p:txBody>
          <a:bodyPr wrap="square" anchor="ctr">
            <a:spAutoFit/>
          </a:bodyPr>
          <a:lstStyle/>
          <a:p>
            <a:pPr algn="ctr"/>
            <a:r>
              <a:rPr lang="ar-SA" sz="2000" dirty="0" smtClean="0">
                <a:latin typeface="Arial" charset="0"/>
                <a:cs typeface="khalaad al-arabeh" pitchFamily="2" charset="-78"/>
              </a:rPr>
              <a:t>هو عنصر الربط بين الفصول الدراسية وكتلة الورش .</a:t>
            </a:r>
            <a:endParaRPr lang="en-US" sz="2000" dirty="0">
              <a:latin typeface="Arial" charset="0"/>
              <a:cs typeface="khalaad al-arabeh" pitchFamily="2" charset="-78"/>
            </a:endParaRPr>
          </a:p>
        </p:txBody>
      </p:sp>
      <p:pic>
        <p:nvPicPr>
          <p:cNvPr id="30" name="Picture 3" descr="image_ansichten_rueck"/>
          <p:cNvPicPr>
            <a:picLocks noChangeAspect="1" noChangeArrowheads="1"/>
          </p:cNvPicPr>
          <p:nvPr/>
        </p:nvPicPr>
        <p:blipFill>
          <a:blip r:embed="rId6" cstate="print">
            <a:grayscl/>
          </a:blip>
          <a:srcRect/>
          <a:stretch>
            <a:fillRect/>
          </a:stretch>
        </p:blipFill>
        <p:spPr bwMode="auto">
          <a:xfrm>
            <a:off x="7858148" y="4576224"/>
            <a:ext cx="1285852" cy="567288"/>
          </a:xfrm>
          <a:prstGeom prst="rect">
            <a:avLst/>
          </a:prstGeom>
          <a:noFill/>
        </p:spPr>
      </p:pic>
      <p:pic>
        <p:nvPicPr>
          <p:cNvPr id="31" name="Picture 24" descr="image_ansichten_front"/>
          <p:cNvPicPr>
            <a:picLocks noChangeAspect="1" noChangeArrowheads="1"/>
          </p:cNvPicPr>
          <p:nvPr/>
        </p:nvPicPr>
        <p:blipFill>
          <a:blip r:embed="rId7" cstate="print">
            <a:grayscl/>
          </a:blip>
          <a:srcRect/>
          <a:stretch>
            <a:fillRect/>
          </a:stretch>
        </p:blipFill>
        <p:spPr bwMode="auto">
          <a:xfrm>
            <a:off x="7858148" y="5143512"/>
            <a:ext cx="1279768" cy="642942"/>
          </a:xfrm>
          <a:prstGeom prst="rect">
            <a:avLst/>
          </a:prstGeom>
          <a:noFill/>
        </p:spPr>
      </p:pic>
      <p:pic>
        <p:nvPicPr>
          <p:cNvPr id="32" name="Picture 20" descr="prediob"/>
          <p:cNvPicPr>
            <a:picLocks noChangeAspect="1" noChangeArrowheads="1"/>
          </p:cNvPicPr>
          <p:nvPr/>
        </p:nvPicPr>
        <p:blipFill>
          <a:blip r:embed="rId8">
            <a:grayscl/>
          </a:blip>
          <a:srcRect/>
          <a:stretch>
            <a:fillRect/>
          </a:stretch>
        </p:blipFill>
        <p:spPr bwMode="auto">
          <a:xfrm>
            <a:off x="7858148" y="5750365"/>
            <a:ext cx="1285852" cy="964783"/>
          </a:xfrm>
          <a:prstGeom prst="rect">
            <a:avLst/>
          </a:prstGeom>
          <a:noFill/>
        </p:spPr>
      </p:pic>
      <p:sp>
        <p:nvSpPr>
          <p:cNvPr id="33" name="مربع نص 32"/>
          <p:cNvSpPr txBox="1"/>
          <p:nvPr/>
        </p:nvSpPr>
        <p:spPr>
          <a:xfrm>
            <a:off x="7786678" y="324129"/>
            <a:ext cx="1357322" cy="461665"/>
          </a:xfrm>
          <a:prstGeom prst="rect">
            <a:avLst/>
          </a:prstGeom>
          <a:noFill/>
        </p:spPr>
        <p:txBody>
          <a:bodyPr wrap="square" rtlCol="0">
            <a:spAutoFit/>
          </a:bodyPr>
          <a:lstStyle/>
          <a:p>
            <a:pPr algn="ctr"/>
            <a:r>
              <a:rPr lang="ar-SA" sz="2400" dirty="0">
                <a:latin typeface="BankGothic Md BT" pitchFamily="34" charset="0"/>
              </a:rPr>
              <a:t>باوهوس</a:t>
            </a:r>
            <a:endParaRPr lang="en-US" sz="2400" b="1" u="sng" dirty="0">
              <a:cs typeface="khalaad al-arabeh" pitchFamily="2" charset="-78"/>
            </a:endParaRPr>
          </a:p>
        </p:txBody>
      </p:sp>
      <p:pic>
        <p:nvPicPr>
          <p:cNvPr id="41" name="Picture 7" descr="3"/>
          <p:cNvPicPr>
            <a:picLocks noChangeAspect="1" noChangeArrowheads="1"/>
          </p:cNvPicPr>
          <p:nvPr/>
        </p:nvPicPr>
        <p:blipFill>
          <a:blip r:embed="rId9" cstate="print"/>
          <a:srcRect/>
          <a:stretch>
            <a:fillRect/>
          </a:stretch>
        </p:blipFill>
        <p:spPr bwMode="auto">
          <a:xfrm>
            <a:off x="1857356" y="4156067"/>
            <a:ext cx="2879709" cy="183012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176870" y="388982"/>
            <a:ext cx="5643602" cy="1815882"/>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169111"/>
            <a:ext cx="1357322" cy="830997"/>
          </a:xfrm>
          <a:prstGeom prst="rect">
            <a:avLst/>
          </a:prstGeom>
          <a:noFill/>
        </p:spPr>
        <p:txBody>
          <a:bodyPr wrap="square" rtlCol="0">
            <a:spAutoFit/>
          </a:bodyPr>
          <a:lstStyle/>
          <a:p>
            <a:pPr algn="ctr"/>
            <a:r>
              <a:rPr lang="ar-SA" sz="2400" u="sng" dirty="0" smtClean="0">
                <a:cs typeface="khalaad al-arabeh" pitchFamily="2" charset="-78"/>
              </a:rPr>
              <a:t>أعمال</a:t>
            </a:r>
            <a:r>
              <a:rPr lang="ar-SA" sz="2400" u="sng" dirty="0" smtClean="0">
                <a:solidFill>
                  <a:srgbClr val="FFFF00"/>
                </a:solidFill>
                <a:cs typeface="khalaad al-arabeh" pitchFamily="2" charset="-78"/>
              </a:rPr>
              <a:t> </a:t>
            </a:r>
            <a:r>
              <a:rPr lang="ar-SA" sz="2400" u="sng" dirty="0" err="1" smtClean="0">
                <a:cs typeface="khalaad al-arabeh" pitchFamily="2" charset="-78"/>
              </a:rPr>
              <a:t>فاغوس</a:t>
            </a:r>
            <a:r>
              <a:rPr lang="ar-SA" sz="2400" u="sng" dirty="0" smtClean="0">
                <a:cs typeface="khalaad al-arabeh" pitchFamily="2" charset="-78"/>
              </a:rPr>
              <a:t> </a:t>
            </a:r>
            <a:endParaRPr lang="en-US" sz="2400" u="sng" dirty="0">
              <a:cs typeface="khalaad al-arabeh" pitchFamily="2" charset="-78"/>
            </a:endParaRPr>
          </a:p>
        </p:txBody>
      </p:sp>
      <p:pic>
        <p:nvPicPr>
          <p:cNvPr id="26" name="Picture 24" descr="image_ansichten_front"/>
          <p:cNvPicPr>
            <a:picLocks noChangeAspect="1" noChangeArrowheads="1"/>
          </p:cNvPicPr>
          <p:nvPr/>
        </p:nvPicPr>
        <p:blipFill>
          <a:blip r:embed="rId7"/>
          <a:srcRect/>
          <a:stretch>
            <a:fillRect/>
          </a:stretch>
        </p:blipFill>
        <p:spPr bwMode="auto">
          <a:xfrm>
            <a:off x="3176870" y="1597240"/>
            <a:ext cx="4461262" cy="2046074"/>
          </a:xfrm>
          <a:prstGeom prst="rect">
            <a:avLst/>
          </a:prstGeom>
          <a:noFill/>
        </p:spPr>
      </p:pic>
      <p:pic>
        <p:nvPicPr>
          <p:cNvPr id="27" name="Picture 5" descr="image_ansichten_rueck"/>
          <p:cNvPicPr>
            <a:picLocks noChangeAspect="1" noChangeArrowheads="1"/>
          </p:cNvPicPr>
          <p:nvPr/>
        </p:nvPicPr>
        <p:blipFill>
          <a:blip r:embed="rId8">
            <a:lum bright="-10000"/>
          </a:blip>
          <a:srcRect/>
          <a:stretch>
            <a:fillRect/>
          </a:stretch>
        </p:blipFill>
        <p:spPr bwMode="auto">
          <a:xfrm>
            <a:off x="3176870" y="4046454"/>
            <a:ext cx="4435175" cy="2168628"/>
          </a:xfrm>
          <a:prstGeom prst="rect">
            <a:avLst/>
          </a:prstGeom>
          <a:noFill/>
          <a:ln w="57150">
            <a:noFill/>
            <a:miter lim="800000"/>
            <a:headEnd/>
            <a:tailEnd/>
          </a:ln>
        </p:spPr>
      </p:pic>
      <p:sp>
        <p:nvSpPr>
          <p:cNvPr id="28" name="Rectangle 4"/>
          <p:cNvSpPr>
            <a:spLocks noChangeArrowheads="1"/>
          </p:cNvSpPr>
          <p:nvPr/>
        </p:nvSpPr>
        <p:spPr bwMode="auto">
          <a:xfrm>
            <a:off x="0" y="1500174"/>
            <a:ext cx="2979690" cy="1938992"/>
          </a:xfrm>
          <a:prstGeom prst="rect">
            <a:avLst/>
          </a:prstGeom>
          <a:noFill/>
          <a:ln w="9525">
            <a:noFill/>
            <a:miter lim="800000"/>
            <a:headEnd/>
            <a:tailEnd/>
          </a:ln>
          <a:effectLst/>
        </p:spPr>
        <p:txBody>
          <a:bodyPr wrap="square" anchor="ctr">
            <a:spAutoFit/>
          </a:bodyPr>
          <a:lstStyle/>
          <a:p>
            <a:pPr algn="r" rtl="1">
              <a:buFont typeface="Times New Roman" pitchFamily="18" charset="0"/>
              <a:buChar char="•"/>
              <a:tabLst>
                <a:tab pos="457200" algn="l"/>
              </a:tabLst>
            </a:pPr>
            <a:r>
              <a:rPr lang="ar-SA" sz="2000" b="1" dirty="0">
                <a:solidFill>
                  <a:schemeClr val="tx2">
                    <a:lumMod val="60000"/>
                    <a:lumOff val="40000"/>
                  </a:schemeClr>
                </a:solidFill>
              </a:rPr>
              <a:t> يعتبر أول مبنى حدد الخطوة الأولى في طريقة إنشاء الهياكل الحديدية لحمل الأسقف واختفاء الحوائط الخارجية الصماء واستبدالها بحوائط شفافة من الزجاج .</a:t>
            </a:r>
          </a:p>
        </p:txBody>
      </p:sp>
      <p:pic>
        <p:nvPicPr>
          <p:cNvPr id="30" name="Picture 4" descr="cid_1127137208_PICT1620"/>
          <p:cNvPicPr>
            <a:picLocks noChangeAspect="1" noChangeArrowheads="1"/>
          </p:cNvPicPr>
          <p:nvPr/>
        </p:nvPicPr>
        <p:blipFill>
          <a:blip r:embed="rId9">
            <a:lum bright="-20000"/>
          </a:blip>
          <a:srcRect/>
          <a:stretch>
            <a:fillRect/>
          </a:stretch>
        </p:blipFill>
        <p:spPr bwMode="auto">
          <a:xfrm>
            <a:off x="142844" y="4055236"/>
            <a:ext cx="2857520" cy="2142775"/>
          </a:xfrm>
          <a:prstGeom prst="rect">
            <a:avLst/>
          </a:prstGeom>
          <a:noFill/>
          <a:ln w="5715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095689" y="334012"/>
            <a:ext cx="5643602" cy="2246769"/>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169111"/>
            <a:ext cx="1357322" cy="830997"/>
          </a:xfrm>
          <a:prstGeom prst="rect">
            <a:avLst/>
          </a:prstGeom>
          <a:noFill/>
        </p:spPr>
        <p:txBody>
          <a:bodyPr wrap="square" rtlCol="0">
            <a:spAutoFit/>
          </a:bodyPr>
          <a:lstStyle/>
          <a:p>
            <a:pPr algn="ctr"/>
            <a:r>
              <a:rPr lang="ar-SA" sz="2400" u="sng" dirty="0" smtClean="0">
                <a:cs typeface="khalaad al-arabeh" pitchFamily="2" charset="-78"/>
              </a:rPr>
              <a:t>أعمال </a:t>
            </a:r>
            <a:r>
              <a:rPr lang="ar-SA" sz="2400" u="sng" dirty="0" err="1" smtClean="0">
                <a:cs typeface="khalaad al-arabeh" pitchFamily="2" charset="-78"/>
              </a:rPr>
              <a:t>فاغوس</a:t>
            </a:r>
            <a:r>
              <a:rPr lang="ar-SA" sz="2400" u="sng" dirty="0" smtClean="0">
                <a:cs typeface="khalaad al-arabeh" pitchFamily="2" charset="-78"/>
              </a:rPr>
              <a:t> </a:t>
            </a:r>
            <a:endParaRPr lang="en-US" sz="2400" u="sng" dirty="0">
              <a:cs typeface="khalaad al-arabeh" pitchFamily="2" charset="-78"/>
            </a:endParaRPr>
          </a:p>
        </p:txBody>
      </p:sp>
      <p:sp>
        <p:nvSpPr>
          <p:cNvPr id="20" name="Rectangle 17"/>
          <p:cNvSpPr>
            <a:spLocks noChangeArrowheads="1"/>
          </p:cNvSpPr>
          <p:nvPr/>
        </p:nvSpPr>
        <p:spPr bwMode="auto">
          <a:xfrm>
            <a:off x="103188" y="1531927"/>
            <a:ext cx="2106667" cy="400110"/>
          </a:xfrm>
          <a:prstGeom prst="rect">
            <a:avLst/>
          </a:prstGeom>
          <a:noFill/>
          <a:ln w="9525">
            <a:noFill/>
            <a:miter lim="800000"/>
            <a:headEnd/>
            <a:tailEnd/>
          </a:ln>
          <a:effectLst/>
        </p:spPr>
        <p:txBody>
          <a:bodyPr wrap="none">
            <a:spAutoFit/>
          </a:bodyPr>
          <a:lstStyle/>
          <a:p>
            <a:pPr lvl="2">
              <a:spcBef>
                <a:spcPct val="20000"/>
              </a:spcBef>
              <a:buFontTx/>
              <a:buChar char="•"/>
            </a:pPr>
            <a:r>
              <a:rPr lang="en-US" altLang="ko-KR" sz="2000" b="1" dirty="0" smtClean="0">
                <a:solidFill>
                  <a:srgbClr val="CC3300"/>
                </a:solidFill>
                <a:latin typeface="BankGothic Lt BT" pitchFamily="34" charset="0"/>
                <a:ea typeface="굴림" charset="-127"/>
                <a:sym typeface="Symbol" pitchFamily="18" charset="2"/>
              </a:rPr>
              <a:t></a:t>
            </a:r>
            <a:r>
              <a:rPr lang="ar-SA" sz="2000" dirty="0" smtClean="0"/>
              <a:t>  مدخل</a:t>
            </a:r>
            <a:endParaRPr lang="en-US" altLang="ko-KR" sz="2000" b="1" dirty="0">
              <a:solidFill>
                <a:srgbClr val="0033CC"/>
              </a:solidFill>
              <a:latin typeface="BankGothic Lt BT" pitchFamily="34" charset="0"/>
              <a:ea typeface="굴림" charset="-127"/>
              <a:sym typeface="Symbol" pitchFamily="18" charset="2"/>
            </a:endParaRPr>
          </a:p>
        </p:txBody>
      </p:sp>
      <p:pic>
        <p:nvPicPr>
          <p:cNvPr id="23" name="صورة 22" descr="صورة6.png"/>
          <p:cNvPicPr>
            <a:picLocks noChangeAspect="1"/>
          </p:cNvPicPr>
          <p:nvPr/>
        </p:nvPicPr>
        <p:blipFill>
          <a:blip r:embed="rId7"/>
          <a:stretch>
            <a:fillRect/>
          </a:stretch>
        </p:blipFill>
        <p:spPr>
          <a:xfrm>
            <a:off x="4106821" y="1357298"/>
            <a:ext cx="3418079" cy="4500594"/>
          </a:xfrm>
          <a:prstGeom prst="rect">
            <a:avLst/>
          </a:prstGeom>
        </p:spPr>
      </p:pic>
      <p:pic>
        <p:nvPicPr>
          <p:cNvPr id="28" name="صورة 27" descr="صورة5.png"/>
          <p:cNvPicPr>
            <a:picLocks noChangeAspect="1"/>
          </p:cNvPicPr>
          <p:nvPr/>
        </p:nvPicPr>
        <p:blipFill>
          <a:blip r:embed="rId8">
            <a:lum bright="-20000" contrast="30000"/>
          </a:blip>
          <a:srcRect l="23212" r="10081" b="9136"/>
          <a:stretch>
            <a:fillRect/>
          </a:stretch>
        </p:blipFill>
        <p:spPr>
          <a:xfrm>
            <a:off x="285047" y="2714620"/>
            <a:ext cx="3501135" cy="3108864"/>
          </a:xfrm>
          <a:prstGeom prst="rect">
            <a:avLst/>
          </a:prstGeom>
        </p:spPr>
      </p:pic>
      <p:sp>
        <p:nvSpPr>
          <p:cNvPr id="29" name="سداسي 28"/>
          <p:cNvSpPr/>
          <p:nvPr/>
        </p:nvSpPr>
        <p:spPr>
          <a:xfrm>
            <a:off x="1928794" y="4572008"/>
            <a:ext cx="214314" cy="214314"/>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رابط بشكل مرفق 30"/>
          <p:cNvCxnSpPr/>
          <p:nvPr/>
        </p:nvCxnSpPr>
        <p:spPr>
          <a:xfrm>
            <a:off x="2143108" y="4643446"/>
            <a:ext cx="1928826" cy="928694"/>
          </a:xfrm>
          <a:prstGeom prst="bentConnector3">
            <a:avLst>
              <a:gd name="adj1" fmla="val 7709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960846" y="334012"/>
            <a:ext cx="5643602" cy="2246769"/>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169111"/>
            <a:ext cx="1357322" cy="830997"/>
          </a:xfrm>
          <a:prstGeom prst="rect">
            <a:avLst/>
          </a:prstGeom>
          <a:noFill/>
        </p:spPr>
        <p:txBody>
          <a:bodyPr wrap="square" rtlCol="0">
            <a:spAutoFit/>
          </a:bodyPr>
          <a:lstStyle/>
          <a:p>
            <a:pPr algn="ctr"/>
            <a:r>
              <a:rPr lang="ar-SA" sz="2400" u="sng" dirty="0" smtClean="0">
                <a:cs typeface="khalaad al-arabeh" pitchFamily="2" charset="-78"/>
              </a:rPr>
              <a:t>أعمال </a:t>
            </a:r>
            <a:r>
              <a:rPr lang="ar-SA" sz="2400" u="sng" dirty="0" err="1" smtClean="0">
                <a:cs typeface="khalaad al-arabeh" pitchFamily="2" charset="-78"/>
              </a:rPr>
              <a:t>فاغوس</a:t>
            </a:r>
            <a:r>
              <a:rPr lang="ar-SA" sz="2400" u="sng" dirty="0" smtClean="0">
                <a:cs typeface="khalaad al-arabeh" pitchFamily="2" charset="-78"/>
              </a:rPr>
              <a:t> </a:t>
            </a:r>
            <a:endParaRPr lang="en-US" sz="2400" u="sng" dirty="0">
              <a:cs typeface="khalaad al-arabeh" pitchFamily="2" charset="-78"/>
            </a:endParaRPr>
          </a:p>
        </p:txBody>
      </p:sp>
      <p:sp>
        <p:nvSpPr>
          <p:cNvPr id="20" name="Rectangle 17"/>
          <p:cNvSpPr>
            <a:spLocks noChangeArrowheads="1"/>
          </p:cNvSpPr>
          <p:nvPr/>
        </p:nvSpPr>
        <p:spPr bwMode="auto">
          <a:xfrm>
            <a:off x="103188" y="1531927"/>
            <a:ext cx="2311851" cy="400110"/>
          </a:xfrm>
          <a:prstGeom prst="rect">
            <a:avLst/>
          </a:prstGeom>
          <a:noFill/>
          <a:ln w="9525">
            <a:noFill/>
            <a:miter lim="800000"/>
            <a:headEnd/>
            <a:tailEnd/>
          </a:ln>
          <a:effectLst/>
        </p:spPr>
        <p:txBody>
          <a:bodyPr wrap="none">
            <a:spAutoFit/>
          </a:bodyPr>
          <a:lstStyle/>
          <a:p>
            <a:pPr lvl="2">
              <a:spcBef>
                <a:spcPct val="20000"/>
              </a:spcBef>
              <a:buFontTx/>
              <a:buChar char="•"/>
            </a:pPr>
            <a:r>
              <a:rPr lang="en-US" altLang="ko-KR" sz="2000" b="1" dirty="0" smtClean="0">
                <a:solidFill>
                  <a:srgbClr val="CC3300"/>
                </a:solidFill>
                <a:latin typeface="BankGothic Lt BT" pitchFamily="34" charset="0"/>
                <a:ea typeface="굴림" charset="-127"/>
                <a:sym typeface="Symbol" pitchFamily="18" charset="2"/>
              </a:rPr>
              <a:t></a:t>
            </a:r>
            <a:r>
              <a:rPr lang="en-US" altLang="ko-KR" sz="2000" b="1" dirty="0" smtClean="0">
                <a:latin typeface="BankGothic Lt BT" pitchFamily="34" charset="0"/>
                <a:ea typeface="굴림" charset="-127"/>
                <a:sym typeface="Symbol" pitchFamily="18" charset="2"/>
              </a:rPr>
              <a:t> </a:t>
            </a:r>
            <a:r>
              <a:rPr lang="ar-SA" altLang="ko-KR" sz="2000" b="1" dirty="0" smtClean="0">
                <a:latin typeface="BankGothic Lt BT" pitchFamily="34" charset="0"/>
                <a:ea typeface="굴림" charset="-127"/>
                <a:sym typeface="Symbol" pitchFamily="18" charset="2"/>
              </a:rPr>
              <a:t>الدراسة </a:t>
            </a:r>
            <a:endParaRPr lang="en-US" altLang="ko-KR" sz="2000" b="1" dirty="0">
              <a:solidFill>
                <a:srgbClr val="0033CC"/>
              </a:solidFill>
              <a:latin typeface="BankGothic Lt BT" pitchFamily="34" charset="0"/>
              <a:ea typeface="굴림" charset="-127"/>
              <a:sym typeface="Symbol" pitchFamily="18" charset="2"/>
            </a:endParaRPr>
          </a:p>
        </p:txBody>
      </p:sp>
      <p:pic>
        <p:nvPicPr>
          <p:cNvPr id="28" name="صورة 27" descr="صورة5.png"/>
          <p:cNvPicPr>
            <a:picLocks noChangeAspect="1"/>
          </p:cNvPicPr>
          <p:nvPr/>
        </p:nvPicPr>
        <p:blipFill>
          <a:blip r:embed="rId7">
            <a:lum bright="-20000" contrast="30000"/>
          </a:blip>
          <a:srcRect l="23212" r="10081" b="9136"/>
          <a:stretch>
            <a:fillRect/>
          </a:stretch>
        </p:blipFill>
        <p:spPr>
          <a:xfrm>
            <a:off x="285047" y="2714620"/>
            <a:ext cx="3501135" cy="3108864"/>
          </a:xfrm>
          <a:prstGeom prst="rect">
            <a:avLst/>
          </a:prstGeom>
        </p:spPr>
      </p:pic>
      <p:sp>
        <p:nvSpPr>
          <p:cNvPr id="29" name="سداسي 28"/>
          <p:cNvSpPr/>
          <p:nvPr/>
        </p:nvSpPr>
        <p:spPr>
          <a:xfrm>
            <a:off x="2428860" y="4572008"/>
            <a:ext cx="214314" cy="214314"/>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رابط بشكل مرفق 30"/>
          <p:cNvCxnSpPr/>
          <p:nvPr/>
        </p:nvCxnSpPr>
        <p:spPr>
          <a:xfrm>
            <a:off x="2643174" y="4643446"/>
            <a:ext cx="1785950" cy="928694"/>
          </a:xfrm>
          <a:prstGeom prst="bentConnector3">
            <a:avLst>
              <a:gd name="adj1" fmla="val 7113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6" name="صورة 25" descr="صورة8.png"/>
          <p:cNvPicPr>
            <a:picLocks noChangeAspect="1"/>
          </p:cNvPicPr>
          <p:nvPr/>
        </p:nvPicPr>
        <p:blipFill>
          <a:blip r:embed="rId8"/>
          <a:stretch>
            <a:fillRect/>
          </a:stretch>
        </p:blipFill>
        <p:spPr>
          <a:xfrm>
            <a:off x="4500562" y="1428736"/>
            <a:ext cx="3086264" cy="44453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ar-SA" dirty="0" smtClean="0"/>
              <a:t>الفهرس</a:t>
            </a:r>
            <a:endParaRPr lang="ar-SA" dirty="0"/>
          </a:p>
        </p:txBody>
      </p:sp>
      <p:sp>
        <p:nvSpPr>
          <p:cNvPr id="3" name="Content Placeholder 2"/>
          <p:cNvSpPr>
            <a:spLocks noGrp="1"/>
          </p:cNvSpPr>
          <p:nvPr>
            <p:ph idx="1"/>
          </p:nvPr>
        </p:nvSpPr>
        <p:spPr/>
        <p:txBody>
          <a:bodyPr/>
          <a:lstStyle/>
          <a:p>
            <a:r>
              <a:rPr lang="ar-SA" dirty="0" smtClean="0"/>
              <a:t>المقدمة</a:t>
            </a:r>
          </a:p>
          <a:p>
            <a:r>
              <a:rPr lang="ar-SA" dirty="0" smtClean="0"/>
              <a:t>بداياته</a:t>
            </a:r>
          </a:p>
          <a:p>
            <a:r>
              <a:rPr lang="ar-SA" dirty="0" smtClean="0"/>
              <a:t>أهم أعمالة</a:t>
            </a:r>
          </a:p>
          <a:p>
            <a:r>
              <a:rPr lang="ar-SA" dirty="0" smtClean="0"/>
              <a:t>مميزات عمارة والتر</a:t>
            </a:r>
          </a:p>
          <a:p>
            <a:r>
              <a:rPr lang="ar-SA" dirty="0" smtClean="0"/>
              <a:t>الشكل عند والتر</a:t>
            </a:r>
          </a:p>
          <a:p>
            <a:endParaRPr lang="ar-SA" dirty="0" smtClean="0"/>
          </a:p>
          <a:p>
            <a:endParaRPr lang="ar-SA" dirty="0" smtClean="0"/>
          </a:p>
          <a:p>
            <a:endParaRPr lang="ar-SA" dirty="0"/>
          </a:p>
        </p:txBody>
      </p:sp>
    </p:spTree>
    <p:extLst>
      <p:ext uri="{BB962C8B-B14F-4D97-AF65-F5344CB8AC3E}">
        <p14:creationId xmlns:p14="http://schemas.microsoft.com/office/powerpoint/2010/main" val="137602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176870" y="334012"/>
            <a:ext cx="5643602" cy="2246769"/>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169111"/>
            <a:ext cx="1357322" cy="830997"/>
          </a:xfrm>
          <a:prstGeom prst="rect">
            <a:avLst/>
          </a:prstGeom>
          <a:noFill/>
        </p:spPr>
        <p:txBody>
          <a:bodyPr wrap="square" rtlCol="0">
            <a:spAutoFit/>
          </a:bodyPr>
          <a:lstStyle/>
          <a:p>
            <a:pPr algn="ctr"/>
            <a:r>
              <a:rPr lang="ar-SA" sz="2400" u="sng" dirty="0" smtClean="0">
                <a:cs typeface="khalaad al-arabeh" pitchFamily="2" charset="-78"/>
              </a:rPr>
              <a:t>أعمال </a:t>
            </a:r>
            <a:r>
              <a:rPr lang="ar-SA" sz="2400" u="sng" dirty="0" err="1" smtClean="0">
                <a:cs typeface="khalaad al-arabeh" pitchFamily="2" charset="-78"/>
              </a:rPr>
              <a:t>فاغوس</a:t>
            </a:r>
            <a:r>
              <a:rPr lang="ar-SA" sz="2400" u="sng" dirty="0" smtClean="0">
                <a:cs typeface="khalaad al-arabeh" pitchFamily="2" charset="-78"/>
              </a:rPr>
              <a:t> </a:t>
            </a:r>
            <a:endParaRPr lang="en-US" sz="2400" u="sng" dirty="0">
              <a:cs typeface="khalaad al-arabeh" pitchFamily="2" charset="-78"/>
            </a:endParaRPr>
          </a:p>
        </p:txBody>
      </p:sp>
      <p:sp>
        <p:nvSpPr>
          <p:cNvPr id="20" name="Rectangle 17"/>
          <p:cNvSpPr>
            <a:spLocks noChangeArrowheads="1"/>
          </p:cNvSpPr>
          <p:nvPr/>
        </p:nvSpPr>
        <p:spPr bwMode="auto">
          <a:xfrm>
            <a:off x="103188" y="1531927"/>
            <a:ext cx="2829621" cy="400110"/>
          </a:xfrm>
          <a:prstGeom prst="rect">
            <a:avLst/>
          </a:prstGeom>
          <a:noFill/>
          <a:ln w="9525">
            <a:noFill/>
            <a:miter lim="800000"/>
            <a:headEnd/>
            <a:tailEnd/>
          </a:ln>
          <a:effectLst/>
        </p:spPr>
        <p:txBody>
          <a:bodyPr wrap="none">
            <a:spAutoFit/>
          </a:bodyPr>
          <a:lstStyle/>
          <a:p>
            <a:pPr lvl="2">
              <a:spcBef>
                <a:spcPct val="20000"/>
              </a:spcBef>
              <a:buFontTx/>
              <a:buChar char="•"/>
            </a:pPr>
            <a:r>
              <a:rPr lang="en-US" altLang="ko-KR" sz="2000" b="1" dirty="0" smtClean="0">
                <a:solidFill>
                  <a:srgbClr val="CC3300"/>
                </a:solidFill>
                <a:latin typeface="BankGothic Lt BT" pitchFamily="34" charset="0"/>
                <a:ea typeface="굴림" charset="-127"/>
                <a:sym typeface="Symbol" pitchFamily="18" charset="2"/>
              </a:rPr>
              <a:t></a:t>
            </a:r>
            <a:r>
              <a:rPr lang="en-US" altLang="ko-KR" sz="2000" b="1" dirty="0" smtClean="0">
                <a:latin typeface="BankGothic Lt BT" pitchFamily="34" charset="0"/>
                <a:ea typeface="굴림" charset="-127"/>
                <a:sym typeface="Symbol" pitchFamily="18" charset="2"/>
              </a:rPr>
              <a:t> </a:t>
            </a:r>
            <a:r>
              <a:rPr lang="ar-SA" altLang="ko-KR" sz="2000" b="1" dirty="0" smtClean="0">
                <a:latin typeface="BankGothic Lt BT" pitchFamily="34" charset="0"/>
                <a:ea typeface="굴림" charset="-127"/>
                <a:sym typeface="Symbol" pitchFamily="18" charset="2"/>
              </a:rPr>
              <a:t>غرفة المعيشة </a:t>
            </a:r>
            <a:endParaRPr lang="en-US" altLang="ko-KR" sz="2000" b="1" dirty="0">
              <a:solidFill>
                <a:srgbClr val="0033CC"/>
              </a:solidFill>
              <a:latin typeface="BankGothic Lt BT" pitchFamily="34" charset="0"/>
              <a:ea typeface="굴림" charset="-127"/>
              <a:sym typeface="Symbol" pitchFamily="18" charset="2"/>
            </a:endParaRPr>
          </a:p>
        </p:txBody>
      </p:sp>
      <p:pic>
        <p:nvPicPr>
          <p:cNvPr id="28" name="صورة 27" descr="صورة5.png"/>
          <p:cNvPicPr>
            <a:picLocks noChangeAspect="1"/>
          </p:cNvPicPr>
          <p:nvPr/>
        </p:nvPicPr>
        <p:blipFill>
          <a:blip r:embed="rId7">
            <a:lum bright="-20000" contrast="30000"/>
          </a:blip>
          <a:srcRect l="23212" r="10081" b="9136"/>
          <a:stretch>
            <a:fillRect/>
          </a:stretch>
        </p:blipFill>
        <p:spPr>
          <a:xfrm>
            <a:off x="285047" y="2714620"/>
            <a:ext cx="3501135" cy="3108864"/>
          </a:xfrm>
          <a:prstGeom prst="rect">
            <a:avLst/>
          </a:prstGeom>
        </p:spPr>
      </p:pic>
      <p:sp>
        <p:nvSpPr>
          <p:cNvPr id="29" name="سداسي 28"/>
          <p:cNvSpPr/>
          <p:nvPr/>
        </p:nvSpPr>
        <p:spPr>
          <a:xfrm>
            <a:off x="3071802" y="4429132"/>
            <a:ext cx="214314" cy="214314"/>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رابط بشكل مرفق 30"/>
          <p:cNvCxnSpPr/>
          <p:nvPr/>
        </p:nvCxnSpPr>
        <p:spPr>
          <a:xfrm>
            <a:off x="3286116" y="4500570"/>
            <a:ext cx="1500198" cy="928694"/>
          </a:xfrm>
          <a:prstGeom prst="bent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7" name="صورة 26" descr="صورة9.png"/>
          <p:cNvPicPr>
            <a:picLocks noChangeAspect="1"/>
          </p:cNvPicPr>
          <p:nvPr/>
        </p:nvPicPr>
        <p:blipFill>
          <a:blip r:embed="rId8"/>
          <a:srcRect l="39253"/>
          <a:stretch>
            <a:fillRect/>
          </a:stretch>
        </p:blipFill>
        <p:spPr>
          <a:xfrm>
            <a:off x="4934520" y="3908233"/>
            <a:ext cx="2128302" cy="2324523"/>
          </a:xfrm>
          <a:prstGeom prst="rect">
            <a:avLst/>
          </a:prstGeom>
        </p:spPr>
      </p:pic>
      <p:pic>
        <p:nvPicPr>
          <p:cNvPr id="30" name="صورة 29" descr="صورة9.png"/>
          <p:cNvPicPr>
            <a:picLocks noChangeAspect="1"/>
          </p:cNvPicPr>
          <p:nvPr/>
        </p:nvPicPr>
        <p:blipFill>
          <a:blip r:embed="rId8"/>
          <a:srcRect r="40458"/>
          <a:stretch>
            <a:fillRect/>
          </a:stretch>
        </p:blipFill>
        <p:spPr>
          <a:xfrm>
            <a:off x="4934520" y="1366335"/>
            <a:ext cx="2105287" cy="24288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320886" y="334012"/>
            <a:ext cx="5643602" cy="2246769"/>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169111"/>
            <a:ext cx="1357322" cy="830997"/>
          </a:xfrm>
          <a:prstGeom prst="rect">
            <a:avLst/>
          </a:prstGeom>
          <a:noFill/>
        </p:spPr>
        <p:txBody>
          <a:bodyPr wrap="square" rtlCol="0">
            <a:spAutoFit/>
          </a:bodyPr>
          <a:lstStyle/>
          <a:p>
            <a:pPr algn="ctr"/>
            <a:r>
              <a:rPr lang="ar-SA" sz="2400" u="sng" dirty="0" smtClean="0">
                <a:cs typeface="khalaad al-arabeh" pitchFamily="2" charset="-78"/>
              </a:rPr>
              <a:t>أعمال </a:t>
            </a:r>
            <a:r>
              <a:rPr lang="ar-SA" sz="2400" u="sng" dirty="0" err="1" smtClean="0">
                <a:cs typeface="khalaad al-arabeh" pitchFamily="2" charset="-78"/>
              </a:rPr>
              <a:t>فاغوس</a:t>
            </a:r>
            <a:endParaRPr lang="en-US" sz="2400" u="sng" dirty="0">
              <a:cs typeface="khalaad al-arabeh" pitchFamily="2" charset="-78"/>
            </a:endParaRPr>
          </a:p>
        </p:txBody>
      </p:sp>
      <p:sp>
        <p:nvSpPr>
          <p:cNvPr id="20" name="Rectangle 17"/>
          <p:cNvSpPr>
            <a:spLocks noChangeArrowheads="1"/>
          </p:cNvSpPr>
          <p:nvPr/>
        </p:nvSpPr>
        <p:spPr bwMode="auto">
          <a:xfrm>
            <a:off x="103188" y="1531927"/>
            <a:ext cx="2682145" cy="400110"/>
          </a:xfrm>
          <a:prstGeom prst="rect">
            <a:avLst/>
          </a:prstGeom>
          <a:noFill/>
          <a:ln w="9525">
            <a:noFill/>
            <a:miter lim="800000"/>
            <a:headEnd/>
            <a:tailEnd/>
          </a:ln>
          <a:effectLst/>
        </p:spPr>
        <p:txBody>
          <a:bodyPr wrap="none">
            <a:spAutoFit/>
          </a:bodyPr>
          <a:lstStyle/>
          <a:p>
            <a:pPr lvl="2">
              <a:spcBef>
                <a:spcPct val="20000"/>
              </a:spcBef>
              <a:buFontTx/>
              <a:buChar char="•"/>
            </a:pPr>
            <a:r>
              <a:rPr lang="en-US" altLang="ko-KR" sz="2000" b="1" dirty="0" smtClean="0">
                <a:solidFill>
                  <a:srgbClr val="CC3300"/>
                </a:solidFill>
                <a:latin typeface="BankGothic Lt BT" pitchFamily="34" charset="0"/>
                <a:ea typeface="굴림" charset="-127"/>
                <a:sym typeface="Symbol" pitchFamily="18" charset="2"/>
              </a:rPr>
              <a:t></a:t>
            </a:r>
            <a:r>
              <a:rPr lang="en-US" altLang="ko-KR" sz="2000" b="1" dirty="0" smtClean="0">
                <a:latin typeface="BankGothic Lt BT" pitchFamily="34" charset="0"/>
                <a:ea typeface="굴림" charset="-127"/>
                <a:sym typeface="Symbol" pitchFamily="18" charset="2"/>
              </a:rPr>
              <a:t> </a:t>
            </a:r>
            <a:r>
              <a:rPr lang="ar-SA" altLang="ko-KR" sz="2000" b="1" dirty="0" smtClean="0">
                <a:latin typeface="BankGothic Lt BT" pitchFamily="34" charset="0"/>
                <a:ea typeface="굴림" charset="-127"/>
                <a:sym typeface="Symbol" pitchFamily="18" charset="2"/>
              </a:rPr>
              <a:t>غرفة الطعام </a:t>
            </a:r>
            <a:endParaRPr lang="en-US" altLang="ko-KR" sz="2000" b="1" dirty="0">
              <a:solidFill>
                <a:srgbClr val="0033CC"/>
              </a:solidFill>
              <a:latin typeface="BankGothic Lt BT" pitchFamily="34" charset="0"/>
              <a:ea typeface="굴림" charset="-127"/>
              <a:sym typeface="Symbol" pitchFamily="18" charset="2"/>
            </a:endParaRPr>
          </a:p>
        </p:txBody>
      </p:sp>
      <p:pic>
        <p:nvPicPr>
          <p:cNvPr id="28" name="صورة 27" descr="صورة5.png"/>
          <p:cNvPicPr>
            <a:picLocks noChangeAspect="1"/>
          </p:cNvPicPr>
          <p:nvPr/>
        </p:nvPicPr>
        <p:blipFill>
          <a:blip r:embed="rId7">
            <a:lum bright="-20000" contrast="30000"/>
          </a:blip>
          <a:srcRect l="23212" r="10081" b="9136"/>
          <a:stretch>
            <a:fillRect/>
          </a:stretch>
        </p:blipFill>
        <p:spPr>
          <a:xfrm>
            <a:off x="285047" y="2714620"/>
            <a:ext cx="3501135" cy="3108864"/>
          </a:xfrm>
          <a:prstGeom prst="rect">
            <a:avLst/>
          </a:prstGeom>
        </p:spPr>
      </p:pic>
      <p:sp>
        <p:nvSpPr>
          <p:cNvPr id="29" name="سداسي 28"/>
          <p:cNvSpPr/>
          <p:nvPr/>
        </p:nvSpPr>
        <p:spPr>
          <a:xfrm>
            <a:off x="2500298" y="4143380"/>
            <a:ext cx="214314" cy="214314"/>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رابط بشكل مرفق 30"/>
          <p:cNvCxnSpPr>
            <a:stCxn id="29" idx="0"/>
          </p:cNvCxnSpPr>
          <p:nvPr/>
        </p:nvCxnSpPr>
        <p:spPr>
          <a:xfrm>
            <a:off x="2714612" y="4250537"/>
            <a:ext cx="1500198" cy="1178727"/>
          </a:xfrm>
          <a:prstGeom prst="bentConnector3">
            <a:avLst>
              <a:gd name="adj1" fmla="val 7709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7" name="صورة 26" descr="صورة12.png"/>
          <p:cNvPicPr>
            <a:picLocks noChangeAspect="1"/>
          </p:cNvPicPr>
          <p:nvPr/>
        </p:nvPicPr>
        <p:blipFill>
          <a:blip r:embed="rId8"/>
          <a:stretch>
            <a:fillRect/>
          </a:stretch>
        </p:blipFill>
        <p:spPr>
          <a:xfrm>
            <a:off x="4286248" y="2928934"/>
            <a:ext cx="3205426" cy="271464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104862" y="334012"/>
            <a:ext cx="5643602" cy="2246769"/>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169111"/>
            <a:ext cx="1357322" cy="830997"/>
          </a:xfrm>
          <a:prstGeom prst="rect">
            <a:avLst/>
          </a:prstGeom>
          <a:noFill/>
        </p:spPr>
        <p:txBody>
          <a:bodyPr wrap="square" rtlCol="0">
            <a:spAutoFit/>
          </a:bodyPr>
          <a:lstStyle/>
          <a:p>
            <a:pPr algn="ctr"/>
            <a:r>
              <a:rPr lang="ar-SA" sz="2400" u="sng" dirty="0" smtClean="0">
                <a:cs typeface="khalaad al-arabeh" pitchFamily="2" charset="-78"/>
              </a:rPr>
              <a:t>أعمال </a:t>
            </a:r>
            <a:r>
              <a:rPr lang="ar-SA" sz="2400" u="sng" dirty="0" err="1" smtClean="0">
                <a:cs typeface="khalaad al-arabeh" pitchFamily="2" charset="-78"/>
              </a:rPr>
              <a:t>فاغوس</a:t>
            </a:r>
            <a:endParaRPr lang="en-US" sz="2400" u="sng" dirty="0">
              <a:cs typeface="khalaad al-arabeh" pitchFamily="2" charset="-78"/>
            </a:endParaRPr>
          </a:p>
        </p:txBody>
      </p:sp>
      <p:sp>
        <p:nvSpPr>
          <p:cNvPr id="20" name="Rectangle 17"/>
          <p:cNvSpPr>
            <a:spLocks noChangeArrowheads="1"/>
          </p:cNvSpPr>
          <p:nvPr/>
        </p:nvSpPr>
        <p:spPr bwMode="auto">
          <a:xfrm>
            <a:off x="103188" y="1531927"/>
            <a:ext cx="3041217" cy="400110"/>
          </a:xfrm>
          <a:prstGeom prst="rect">
            <a:avLst/>
          </a:prstGeom>
          <a:noFill/>
          <a:ln w="9525">
            <a:noFill/>
            <a:miter lim="800000"/>
            <a:headEnd/>
            <a:tailEnd/>
          </a:ln>
          <a:effectLst/>
        </p:spPr>
        <p:txBody>
          <a:bodyPr wrap="none">
            <a:spAutoFit/>
          </a:bodyPr>
          <a:lstStyle/>
          <a:p>
            <a:pPr lvl="2">
              <a:spcBef>
                <a:spcPct val="20000"/>
              </a:spcBef>
              <a:buFontTx/>
              <a:buChar char="•"/>
            </a:pPr>
            <a:r>
              <a:rPr lang="en-US" altLang="ko-KR" sz="2000" b="1" dirty="0" smtClean="0">
                <a:solidFill>
                  <a:srgbClr val="CC3300"/>
                </a:solidFill>
                <a:latin typeface="BankGothic Lt BT" pitchFamily="34" charset="0"/>
                <a:ea typeface="굴림" charset="-127"/>
                <a:sym typeface="Symbol" pitchFamily="18" charset="2"/>
              </a:rPr>
              <a:t></a:t>
            </a:r>
            <a:r>
              <a:rPr lang="en-US" altLang="ko-KR" sz="2000" b="1" dirty="0" smtClean="0">
                <a:latin typeface="BankGothic Lt BT" pitchFamily="34" charset="0"/>
                <a:ea typeface="굴림" charset="-127"/>
                <a:sym typeface="Symbol" pitchFamily="18" charset="2"/>
              </a:rPr>
              <a:t> </a:t>
            </a:r>
            <a:r>
              <a:rPr lang="ar-SA" altLang="ko-KR" sz="2000" b="1" dirty="0" smtClean="0">
                <a:latin typeface="BankGothic Lt BT" pitchFamily="34" charset="0"/>
                <a:ea typeface="굴림" charset="-127"/>
                <a:sym typeface="Symbol" pitchFamily="18" charset="2"/>
              </a:rPr>
              <a:t>المخزن والمطبخ </a:t>
            </a:r>
            <a:endParaRPr lang="en-US" altLang="ko-KR" sz="2000" b="1" dirty="0">
              <a:solidFill>
                <a:srgbClr val="0033CC"/>
              </a:solidFill>
              <a:latin typeface="BankGothic Lt BT" pitchFamily="34" charset="0"/>
              <a:ea typeface="굴림" charset="-127"/>
              <a:sym typeface="Symbol" pitchFamily="18" charset="2"/>
            </a:endParaRPr>
          </a:p>
        </p:txBody>
      </p:sp>
      <p:pic>
        <p:nvPicPr>
          <p:cNvPr id="28" name="صورة 27" descr="صورة5.png"/>
          <p:cNvPicPr>
            <a:picLocks noChangeAspect="1"/>
          </p:cNvPicPr>
          <p:nvPr/>
        </p:nvPicPr>
        <p:blipFill>
          <a:blip r:embed="rId7">
            <a:lum bright="-20000" contrast="30000"/>
          </a:blip>
          <a:srcRect l="23212" r="10081" b="9136"/>
          <a:stretch>
            <a:fillRect/>
          </a:stretch>
        </p:blipFill>
        <p:spPr>
          <a:xfrm>
            <a:off x="285047" y="2714620"/>
            <a:ext cx="3501135" cy="3108864"/>
          </a:xfrm>
          <a:prstGeom prst="rect">
            <a:avLst/>
          </a:prstGeom>
        </p:spPr>
      </p:pic>
      <p:sp>
        <p:nvSpPr>
          <p:cNvPr id="29" name="سداسي 28"/>
          <p:cNvSpPr/>
          <p:nvPr/>
        </p:nvSpPr>
        <p:spPr>
          <a:xfrm>
            <a:off x="1714480" y="3929066"/>
            <a:ext cx="214314" cy="214314"/>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رابط بشكل مرفق 30"/>
          <p:cNvCxnSpPr>
            <a:stCxn id="29" idx="0"/>
          </p:cNvCxnSpPr>
          <p:nvPr/>
        </p:nvCxnSpPr>
        <p:spPr>
          <a:xfrm>
            <a:off x="1928794" y="4036223"/>
            <a:ext cx="2143140" cy="1250165"/>
          </a:xfrm>
          <a:prstGeom prst="bent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6" name="سداسي 25"/>
          <p:cNvSpPr/>
          <p:nvPr/>
        </p:nvSpPr>
        <p:spPr>
          <a:xfrm>
            <a:off x="1214414" y="3929066"/>
            <a:ext cx="214314" cy="214314"/>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صورة 32" descr="صورة14.png"/>
          <p:cNvPicPr>
            <a:picLocks noChangeAspect="1"/>
          </p:cNvPicPr>
          <p:nvPr/>
        </p:nvPicPr>
        <p:blipFill>
          <a:blip r:embed="rId8"/>
          <a:stretch>
            <a:fillRect/>
          </a:stretch>
        </p:blipFill>
        <p:spPr>
          <a:xfrm>
            <a:off x="4572000" y="3284984"/>
            <a:ext cx="2502141" cy="3229783"/>
          </a:xfrm>
          <a:prstGeom prst="rect">
            <a:avLst/>
          </a:prstGeom>
        </p:spPr>
      </p:pic>
      <p:pic>
        <p:nvPicPr>
          <p:cNvPr id="36" name="صورة 35" descr="صورة13.png"/>
          <p:cNvPicPr>
            <a:picLocks noChangeAspect="1"/>
          </p:cNvPicPr>
          <p:nvPr/>
        </p:nvPicPr>
        <p:blipFill>
          <a:blip r:embed="rId9" cstate="print"/>
          <a:stretch>
            <a:fillRect/>
          </a:stretch>
        </p:blipFill>
        <p:spPr>
          <a:xfrm>
            <a:off x="4555662" y="1556792"/>
            <a:ext cx="2464610" cy="164307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3248878" y="334012"/>
            <a:ext cx="5643602" cy="2246769"/>
          </a:xfrm>
          <a:prstGeom prst="rect">
            <a:avLst/>
          </a:prstGeom>
          <a:noFill/>
        </p:spPr>
        <p:txBody>
          <a:bodyPr wrap="square" rtlCol="0">
            <a:spAutoFit/>
          </a:bodyPr>
          <a:lstStyle/>
          <a:p>
            <a:r>
              <a:rPr lang="ar-SA" sz="2800" dirty="0">
                <a:latin typeface="BankGothic Md BT" pitchFamily="34" charset="0"/>
              </a:rPr>
              <a:t>مجمـــوعــــة والـــــتر</a:t>
            </a:r>
            <a:endParaRPr lang="en-US" sz="2800" dirty="0">
              <a:latin typeface="BankGothic Md BT" pitchFamily="34" charset="0"/>
            </a:endParaRPr>
          </a:p>
          <a:p>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a:p>
            <a:pPr algn="ct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25" name="مربع نص 24"/>
          <p:cNvSpPr txBox="1"/>
          <p:nvPr/>
        </p:nvSpPr>
        <p:spPr>
          <a:xfrm>
            <a:off x="7786678" y="169111"/>
            <a:ext cx="1357322" cy="830997"/>
          </a:xfrm>
          <a:prstGeom prst="rect">
            <a:avLst/>
          </a:prstGeom>
          <a:noFill/>
        </p:spPr>
        <p:txBody>
          <a:bodyPr wrap="square" rtlCol="0">
            <a:spAutoFit/>
          </a:bodyPr>
          <a:lstStyle/>
          <a:p>
            <a:pPr algn="ctr"/>
            <a:r>
              <a:rPr lang="ar-SA" sz="2400" u="sng" dirty="0" smtClean="0">
                <a:cs typeface="khalaad al-arabeh" pitchFamily="2" charset="-78"/>
              </a:rPr>
              <a:t>أعمال </a:t>
            </a:r>
            <a:r>
              <a:rPr lang="ar-SA" sz="2400" u="sng" dirty="0" err="1" smtClean="0">
                <a:cs typeface="khalaad al-arabeh" pitchFamily="2" charset="-78"/>
              </a:rPr>
              <a:t>فاغوس</a:t>
            </a:r>
            <a:endParaRPr lang="en-US" sz="2400" u="sng" dirty="0">
              <a:cs typeface="khalaad al-arabeh" pitchFamily="2" charset="-78"/>
            </a:endParaRPr>
          </a:p>
        </p:txBody>
      </p:sp>
      <p:sp>
        <p:nvSpPr>
          <p:cNvPr id="20" name="Rectangle 17"/>
          <p:cNvSpPr>
            <a:spLocks noChangeArrowheads="1"/>
          </p:cNvSpPr>
          <p:nvPr/>
        </p:nvSpPr>
        <p:spPr bwMode="auto">
          <a:xfrm>
            <a:off x="1379183" y="1732746"/>
            <a:ext cx="1896673" cy="400110"/>
          </a:xfrm>
          <a:prstGeom prst="rect">
            <a:avLst/>
          </a:prstGeom>
          <a:noFill/>
          <a:ln w="9525">
            <a:noFill/>
            <a:miter lim="800000"/>
            <a:headEnd/>
            <a:tailEnd/>
          </a:ln>
          <a:effectLst/>
        </p:spPr>
        <p:txBody>
          <a:bodyPr wrap="none">
            <a:spAutoFit/>
          </a:bodyPr>
          <a:lstStyle/>
          <a:p>
            <a:pPr lvl="2" algn="r" rtl="1">
              <a:spcBef>
                <a:spcPct val="20000"/>
              </a:spcBef>
              <a:buFontTx/>
              <a:buChar char="•"/>
            </a:pPr>
            <a:r>
              <a:rPr lang="ar-SA" altLang="ko-KR" sz="2000" b="1" dirty="0" smtClean="0">
                <a:latin typeface="BankGothic Lt BT" pitchFamily="34" charset="0"/>
                <a:ea typeface="굴림" charset="-127"/>
                <a:sym typeface="Symbol" pitchFamily="18" charset="2"/>
              </a:rPr>
              <a:t>الشرفة </a:t>
            </a:r>
            <a:endParaRPr lang="en-US" altLang="ko-KR" sz="2000" b="1" dirty="0">
              <a:latin typeface="BankGothic Lt BT" pitchFamily="34" charset="0"/>
              <a:ea typeface="굴림" charset="-127"/>
              <a:sym typeface="Symbol" pitchFamily="18" charset="2"/>
            </a:endParaRPr>
          </a:p>
        </p:txBody>
      </p:sp>
      <p:pic>
        <p:nvPicPr>
          <p:cNvPr id="28" name="صورة 27" descr="صورة5.png"/>
          <p:cNvPicPr>
            <a:picLocks noChangeAspect="1"/>
          </p:cNvPicPr>
          <p:nvPr/>
        </p:nvPicPr>
        <p:blipFill>
          <a:blip r:embed="rId7">
            <a:lum bright="-20000" contrast="30000"/>
          </a:blip>
          <a:srcRect l="23212" r="10081" b="9136"/>
          <a:stretch>
            <a:fillRect/>
          </a:stretch>
        </p:blipFill>
        <p:spPr>
          <a:xfrm>
            <a:off x="285047" y="2714620"/>
            <a:ext cx="3501135" cy="3108864"/>
          </a:xfrm>
          <a:prstGeom prst="rect">
            <a:avLst/>
          </a:prstGeom>
        </p:spPr>
      </p:pic>
      <p:sp>
        <p:nvSpPr>
          <p:cNvPr id="29" name="سداسي 28"/>
          <p:cNvSpPr/>
          <p:nvPr/>
        </p:nvSpPr>
        <p:spPr>
          <a:xfrm>
            <a:off x="1714480" y="3214686"/>
            <a:ext cx="214314" cy="214314"/>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رابط بشكل مرفق 30"/>
          <p:cNvCxnSpPr>
            <a:stCxn id="29" idx="0"/>
          </p:cNvCxnSpPr>
          <p:nvPr/>
        </p:nvCxnSpPr>
        <p:spPr>
          <a:xfrm>
            <a:off x="1928794" y="3321843"/>
            <a:ext cx="2143140" cy="1250165"/>
          </a:xfrm>
          <a:prstGeom prst="bentConnector3">
            <a:avLst>
              <a:gd name="adj1" fmla="val 50000"/>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7" name="صورة 26" descr="صورة17.png"/>
          <p:cNvPicPr>
            <a:picLocks noChangeAspect="1"/>
          </p:cNvPicPr>
          <p:nvPr/>
        </p:nvPicPr>
        <p:blipFill>
          <a:blip r:embed="rId8"/>
          <a:stretch>
            <a:fillRect/>
          </a:stretch>
        </p:blipFill>
        <p:spPr>
          <a:xfrm>
            <a:off x="4071934" y="3071810"/>
            <a:ext cx="3536180" cy="235745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smtClean="0">
                <a:latin typeface="BankGothic Md BT" pitchFamily="34" charset="0"/>
              </a:rPr>
              <a:t>مجمـــوعــــة </a:t>
            </a:r>
            <a:r>
              <a:rPr lang="ar-SA" sz="2800" dirty="0" err="1" smtClean="0">
                <a:latin typeface="BankGothic Md BT" pitchFamily="34" charset="0"/>
              </a:rPr>
              <a:t>والـــــتر</a:t>
            </a:r>
            <a:r>
              <a:rPr lang="ar-SA" sz="2800" dirty="0" smtClean="0">
                <a:latin typeface="BankGothic Md BT" pitchFamily="34" charset="0"/>
              </a:rPr>
              <a:t> </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مربع نص 19"/>
          <p:cNvSpPr txBox="1"/>
          <p:nvPr/>
        </p:nvSpPr>
        <p:spPr>
          <a:xfrm>
            <a:off x="7715272" y="357166"/>
            <a:ext cx="1428728" cy="584775"/>
          </a:xfrm>
          <a:prstGeom prst="rect">
            <a:avLst/>
          </a:prstGeom>
          <a:noFill/>
        </p:spPr>
        <p:txBody>
          <a:bodyPr wrap="square" rtlCol="0">
            <a:spAutoFit/>
          </a:bodyPr>
          <a:lstStyle/>
          <a:p>
            <a:pPr algn="ctr"/>
            <a:r>
              <a:rPr lang="ar-SA" sz="3200" u="sng" dirty="0" smtClean="0">
                <a:cs typeface="khalaad al-arabeh" pitchFamily="2" charset="-78"/>
              </a:rPr>
              <a:t>المميزات</a:t>
            </a:r>
            <a:endParaRPr lang="en-US" sz="3200" u="sng" dirty="0">
              <a:cs typeface="khalaad al-arabeh" pitchFamily="2" charset="-78"/>
            </a:endParaRPr>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6"/>
          <p:cNvSpPr>
            <a:spLocks noChangeArrowheads="1"/>
          </p:cNvSpPr>
          <p:nvPr/>
        </p:nvSpPr>
        <p:spPr bwMode="auto">
          <a:xfrm>
            <a:off x="2393966" y="1895765"/>
            <a:ext cx="5178430" cy="461665"/>
          </a:xfrm>
          <a:prstGeom prst="rect">
            <a:avLst/>
          </a:prstGeom>
          <a:noFill/>
          <a:ln w="9525">
            <a:noFill/>
            <a:miter lim="800000"/>
            <a:headEnd/>
            <a:tailEnd/>
          </a:ln>
          <a:effectLst/>
        </p:spPr>
        <p:txBody>
          <a:bodyPr wrap="square">
            <a:spAutoFit/>
          </a:bodyPr>
          <a:lstStyle/>
          <a:p>
            <a:pPr algn="r" rtl="1" eaLnBrk="0" hangingPunct="0">
              <a:buFontTx/>
              <a:buChar char="•"/>
            </a:pPr>
            <a:r>
              <a:rPr lang="ar-SA" sz="2400" b="1" dirty="0" smtClean="0">
                <a:solidFill>
                  <a:schemeClr val="tx2">
                    <a:lumMod val="60000"/>
                    <a:lumOff val="40000"/>
                  </a:schemeClr>
                </a:solidFill>
                <a:latin typeface="BankGothic Lt BT" pitchFamily="34" charset="0"/>
              </a:rPr>
              <a:t>مميزات عمارة ولتر/</a:t>
            </a:r>
            <a:endParaRPr lang="ar-SA" sz="2400" b="1" dirty="0">
              <a:solidFill>
                <a:schemeClr val="tx2">
                  <a:lumMod val="60000"/>
                  <a:lumOff val="40000"/>
                </a:schemeClr>
              </a:solidFill>
              <a:latin typeface="BankGothic Lt BT" pitchFamily="34" charset="0"/>
            </a:endParaRPr>
          </a:p>
        </p:txBody>
      </p:sp>
      <p:sp>
        <p:nvSpPr>
          <p:cNvPr id="22" name="Rectangle 4"/>
          <p:cNvSpPr>
            <a:spLocks noChangeArrowheads="1"/>
          </p:cNvSpPr>
          <p:nvPr/>
        </p:nvSpPr>
        <p:spPr bwMode="auto">
          <a:xfrm>
            <a:off x="2857488" y="2428868"/>
            <a:ext cx="4735591" cy="2677656"/>
          </a:xfrm>
          <a:prstGeom prst="rect">
            <a:avLst/>
          </a:prstGeom>
          <a:noFill/>
          <a:ln w="9525">
            <a:noFill/>
            <a:miter lim="800000"/>
            <a:headEnd/>
            <a:tailEnd/>
          </a:ln>
          <a:effectLst/>
        </p:spPr>
        <p:txBody>
          <a:bodyPr wrap="none" anchor="ctr">
            <a:spAutoFit/>
          </a:bodyPr>
          <a:lstStyle/>
          <a:p>
            <a:pPr marL="342900" indent="-342900" algn="r" rtl="1">
              <a:buFontTx/>
              <a:buChar char="•"/>
              <a:tabLst>
                <a:tab pos="457200" algn="l"/>
              </a:tabLst>
            </a:pPr>
            <a:r>
              <a:rPr lang="ar-SA" sz="2400" b="1" dirty="0"/>
              <a:t>مثيرة للإعجاب</a:t>
            </a:r>
            <a:endParaRPr lang="en-US" sz="2400" dirty="0"/>
          </a:p>
          <a:p>
            <a:pPr marL="342900" indent="-342900" algn="r" rtl="1">
              <a:buFontTx/>
              <a:buChar char="•"/>
              <a:tabLst>
                <a:tab pos="457200" algn="l"/>
              </a:tabLst>
            </a:pPr>
            <a:r>
              <a:rPr lang="ar-SA" sz="2400" b="1" dirty="0"/>
              <a:t>حديثة</a:t>
            </a:r>
            <a:endParaRPr lang="en-US" sz="2400" dirty="0"/>
          </a:p>
          <a:p>
            <a:pPr marL="342900" indent="-342900" algn="r" rtl="1">
              <a:buFontTx/>
              <a:buChar char="•"/>
              <a:tabLst>
                <a:tab pos="457200" algn="l"/>
              </a:tabLst>
            </a:pPr>
            <a:r>
              <a:rPr lang="ar-SA" sz="2400" b="1" dirty="0"/>
              <a:t>وظيفية</a:t>
            </a:r>
            <a:endParaRPr lang="en-US" sz="2400" dirty="0"/>
          </a:p>
          <a:p>
            <a:pPr marL="342900" indent="-342900" algn="r" rtl="1">
              <a:buFontTx/>
              <a:buChar char="•"/>
              <a:tabLst>
                <a:tab pos="457200" algn="l"/>
              </a:tabLst>
            </a:pPr>
            <a:r>
              <a:rPr lang="ar-SA" sz="2400" b="1" dirty="0"/>
              <a:t>تلبي الاحتياجات الإنسانية</a:t>
            </a:r>
            <a:endParaRPr lang="en-US" sz="2400" dirty="0"/>
          </a:p>
          <a:p>
            <a:pPr marL="342900" indent="-342900" algn="r" rtl="1">
              <a:buFontTx/>
              <a:buChar char="•"/>
              <a:tabLst>
                <a:tab pos="457200" algn="l"/>
              </a:tabLst>
            </a:pPr>
            <a:r>
              <a:rPr lang="ar-SA" sz="2400" b="1" dirty="0"/>
              <a:t>تراعي النواحي الفنية والتقنية</a:t>
            </a:r>
            <a:endParaRPr lang="en-US" sz="2400" dirty="0"/>
          </a:p>
          <a:p>
            <a:pPr marL="342900" indent="-342900" algn="r" rtl="1">
              <a:buFontTx/>
              <a:buChar char="•"/>
              <a:tabLst>
                <a:tab pos="457200" algn="l"/>
              </a:tabLst>
            </a:pPr>
            <a:r>
              <a:rPr lang="ar-SA" sz="2400" b="1" dirty="0"/>
              <a:t>في المساكن يجب أن يحصل الناس على</a:t>
            </a:r>
            <a:endParaRPr lang="ar-SA" sz="2400" dirty="0"/>
          </a:p>
          <a:p>
            <a:pPr marL="342900" indent="-342900" algn="r" rtl="1">
              <a:tabLst>
                <a:tab pos="457200" algn="l"/>
              </a:tabLst>
            </a:pPr>
            <a:r>
              <a:rPr lang="ar-SA" sz="2400" b="1" dirty="0"/>
              <a:t>    اكبر قدر ممكن من "شمس, هواء, نباتات"</a:t>
            </a:r>
            <a:endParaRPr lang="en-US" sz="2400" dirty="0"/>
          </a:p>
        </p:txBody>
      </p:sp>
      <p:pic>
        <p:nvPicPr>
          <p:cNvPr id="29" name="Picture 5" descr="cid_1136145405_3_32">
            <a:hlinkClick r:id="rId7"/>
          </p:cNvPr>
          <p:cNvPicPr>
            <a:picLocks noChangeAspect="1" noChangeArrowheads="1"/>
          </p:cNvPicPr>
          <p:nvPr/>
        </p:nvPicPr>
        <p:blipFill>
          <a:blip r:embed="rId8">
            <a:duotone>
              <a:prstClr val="black"/>
              <a:schemeClr val="accent3">
                <a:tint val="45000"/>
                <a:satMod val="400000"/>
              </a:schemeClr>
            </a:duotone>
          </a:blip>
          <a:srcRect/>
          <a:stretch>
            <a:fillRect/>
          </a:stretch>
        </p:blipFill>
        <p:spPr bwMode="auto">
          <a:xfrm>
            <a:off x="357158" y="3571876"/>
            <a:ext cx="1428750" cy="1428750"/>
          </a:xfrm>
          <a:prstGeom prst="rect">
            <a:avLst/>
          </a:prstGeom>
          <a:noFill/>
        </p:spPr>
      </p:pic>
      <p:pic>
        <p:nvPicPr>
          <p:cNvPr id="30" name="Picture 29" descr="cid_1127136138_PICT1516">
            <a:hlinkClick r:id="rId9"/>
          </p:cNvPr>
          <p:cNvPicPr>
            <a:picLocks noChangeAspect="1" noChangeArrowheads="1"/>
          </p:cNvPicPr>
          <p:nvPr/>
        </p:nvPicPr>
        <p:blipFill>
          <a:blip r:embed="rId10">
            <a:duotone>
              <a:prstClr val="black"/>
              <a:schemeClr val="accent3">
                <a:tint val="45000"/>
                <a:satMod val="400000"/>
              </a:schemeClr>
            </a:duotone>
          </a:blip>
          <a:srcRect/>
          <a:stretch>
            <a:fillRect/>
          </a:stretch>
        </p:blipFill>
        <p:spPr bwMode="auto">
          <a:xfrm>
            <a:off x="357158" y="5214950"/>
            <a:ext cx="1428750" cy="1428750"/>
          </a:xfrm>
          <a:prstGeom prst="rect">
            <a:avLst/>
          </a:prstGeom>
          <a:noFill/>
        </p:spPr>
      </p:pic>
      <p:pic>
        <p:nvPicPr>
          <p:cNvPr id="31" name="Picture 46" descr="gropius3"/>
          <p:cNvPicPr>
            <a:picLocks noChangeAspect="1" noChangeArrowheads="1"/>
          </p:cNvPicPr>
          <p:nvPr/>
        </p:nvPicPr>
        <p:blipFill>
          <a:blip r:embed="rId11">
            <a:duotone>
              <a:prstClr val="black"/>
              <a:schemeClr val="accent3">
                <a:tint val="45000"/>
                <a:satMod val="400000"/>
              </a:schemeClr>
            </a:duotone>
          </a:blip>
          <a:srcRect r="5561" b="5461"/>
          <a:stretch>
            <a:fillRect/>
          </a:stretch>
        </p:blipFill>
        <p:spPr bwMode="auto">
          <a:xfrm>
            <a:off x="2000232" y="5214950"/>
            <a:ext cx="1428760" cy="1428760"/>
          </a:xfrm>
          <a:prstGeom prst="rect">
            <a:avLst/>
          </a:prstGeom>
          <a:noFill/>
        </p:spPr>
      </p:pic>
      <p:pic>
        <p:nvPicPr>
          <p:cNvPr id="32" name="Picture 5" descr="cid_3133833">
            <a:hlinkClick r:id="rId12"/>
          </p:cNvPr>
          <p:cNvPicPr>
            <a:picLocks noChangeAspect="1" noChangeArrowheads="1"/>
          </p:cNvPicPr>
          <p:nvPr/>
        </p:nvPicPr>
        <p:blipFill>
          <a:blip r:embed="rId13">
            <a:duotone>
              <a:prstClr val="black"/>
              <a:schemeClr val="accent3">
                <a:tint val="45000"/>
                <a:satMod val="400000"/>
              </a:schemeClr>
            </a:duotone>
          </a:blip>
          <a:srcRect r="-1"/>
          <a:stretch>
            <a:fillRect/>
          </a:stretch>
        </p:blipFill>
        <p:spPr bwMode="auto">
          <a:xfrm>
            <a:off x="3643306" y="5214950"/>
            <a:ext cx="1428760" cy="1428750"/>
          </a:xfrm>
          <a:prstGeom prst="rect">
            <a:avLst/>
          </a:prstGeom>
          <a:noFill/>
        </p:spPr>
      </p:pic>
      <p:pic>
        <p:nvPicPr>
          <p:cNvPr id="33" name="Picture 12" descr="005943.jpg"/>
          <p:cNvPicPr>
            <a:picLocks noChangeAspect="1" noChangeArrowheads="1"/>
          </p:cNvPicPr>
          <p:nvPr/>
        </p:nvPicPr>
        <p:blipFill>
          <a:blip r:embed="rId14">
            <a:duotone>
              <a:prstClr val="black"/>
              <a:schemeClr val="accent3">
                <a:tint val="45000"/>
                <a:satMod val="400000"/>
              </a:schemeClr>
            </a:duotone>
          </a:blip>
          <a:srcRect/>
          <a:stretch>
            <a:fillRect/>
          </a:stretch>
        </p:blipFill>
        <p:spPr bwMode="auto">
          <a:xfrm>
            <a:off x="5278103" y="5214950"/>
            <a:ext cx="2079979" cy="142876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smtClean="0">
                <a:latin typeface="BankGothic Md BT" pitchFamily="34" charset="0"/>
              </a:rPr>
              <a:t>مجمـــوعــــة </a:t>
            </a:r>
            <a:r>
              <a:rPr lang="ar-SA" sz="2800" dirty="0" err="1" smtClean="0">
                <a:latin typeface="BankGothic Md BT" pitchFamily="34" charset="0"/>
              </a:rPr>
              <a:t>والـــــتر</a:t>
            </a:r>
            <a:r>
              <a:rPr lang="ar-SA" sz="2800" dirty="0" smtClean="0">
                <a:latin typeface="BankGothic Md BT" pitchFamily="34" charset="0"/>
              </a:rPr>
              <a:t> </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مربع نص 19"/>
          <p:cNvSpPr txBox="1"/>
          <p:nvPr/>
        </p:nvSpPr>
        <p:spPr>
          <a:xfrm>
            <a:off x="7715272" y="357166"/>
            <a:ext cx="1428728" cy="584775"/>
          </a:xfrm>
          <a:prstGeom prst="rect">
            <a:avLst/>
          </a:prstGeom>
          <a:noFill/>
        </p:spPr>
        <p:txBody>
          <a:bodyPr wrap="square" rtlCol="0">
            <a:spAutoFit/>
          </a:bodyPr>
          <a:lstStyle/>
          <a:p>
            <a:pPr algn="ctr"/>
            <a:r>
              <a:rPr lang="ar-SA" sz="3200" u="sng" dirty="0" smtClean="0">
                <a:cs typeface="khalaad al-arabeh" pitchFamily="2" charset="-78"/>
              </a:rPr>
              <a:t>الشكل</a:t>
            </a:r>
            <a:endParaRPr lang="en-US" sz="3200" u="sng" dirty="0">
              <a:cs typeface="khalaad al-arabeh" pitchFamily="2" charset="-78"/>
            </a:endParaRPr>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6"/>
          <p:cNvSpPr>
            <a:spLocks noChangeArrowheads="1"/>
          </p:cNvSpPr>
          <p:nvPr/>
        </p:nvSpPr>
        <p:spPr bwMode="auto">
          <a:xfrm>
            <a:off x="2402819" y="2031231"/>
            <a:ext cx="5178430" cy="461665"/>
          </a:xfrm>
          <a:prstGeom prst="rect">
            <a:avLst/>
          </a:prstGeom>
          <a:noFill/>
          <a:ln w="9525">
            <a:noFill/>
            <a:miter lim="800000"/>
            <a:headEnd/>
            <a:tailEnd/>
          </a:ln>
          <a:effectLst/>
        </p:spPr>
        <p:txBody>
          <a:bodyPr wrap="square">
            <a:spAutoFit/>
          </a:bodyPr>
          <a:lstStyle/>
          <a:p>
            <a:pPr algn="r" rtl="1" eaLnBrk="0" hangingPunct="0">
              <a:buFontTx/>
              <a:buChar char="•"/>
            </a:pPr>
            <a:r>
              <a:rPr lang="ar-SA" sz="2400" b="1" dirty="0" smtClean="0">
                <a:solidFill>
                  <a:schemeClr val="tx2">
                    <a:lumMod val="60000"/>
                    <a:lumOff val="40000"/>
                  </a:schemeClr>
                </a:solidFill>
                <a:latin typeface="BankGothic Lt BT" pitchFamily="34" charset="0"/>
              </a:rPr>
              <a:t>الشكل عند ولتر/</a:t>
            </a:r>
            <a:endParaRPr lang="ar-SA" sz="2400" b="1" dirty="0">
              <a:solidFill>
                <a:schemeClr val="tx2">
                  <a:lumMod val="60000"/>
                  <a:lumOff val="40000"/>
                </a:schemeClr>
              </a:solidFill>
              <a:latin typeface="BankGothic Lt BT" pitchFamily="34" charset="0"/>
            </a:endParaRPr>
          </a:p>
        </p:txBody>
      </p:sp>
      <p:sp>
        <p:nvSpPr>
          <p:cNvPr id="22" name="Rectangle 4"/>
          <p:cNvSpPr>
            <a:spLocks noChangeArrowheads="1"/>
          </p:cNvSpPr>
          <p:nvPr/>
        </p:nvSpPr>
        <p:spPr bwMode="auto">
          <a:xfrm>
            <a:off x="2831976" y="2876743"/>
            <a:ext cx="4749273" cy="1200329"/>
          </a:xfrm>
          <a:prstGeom prst="rect">
            <a:avLst/>
          </a:prstGeom>
          <a:noFill/>
          <a:ln w="9525">
            <a:noFill/>
            <a:miter lim="800000"/>
            <a:headEnd/>
            <a:tailEnd/>
          </a:ln>
          <a:effectLst/>
        </p:spPr>
        <p:txBody>
          <a:bodyPr wrap="square" anchor="ctr">
            <a:spAutoFit/>
          </a:bodyPr>
          <a:lstStyle/>
          <a:p>
            <a:pPr marL="342900" indent="-342900" algn="r" rtl="1">
              <a:buFontTx/>
              <a:buChar char="•"/>
              <a:tabLst>
                <a:tab pos="457200" algn="l"/>
              </a:tabLst>
            </a:pPr>
            <a:r>
              <a:rPr lang="ar-SA" sz="2400" b="1" dirty="0" smtClean="0"/>
              <a:t>الخلو من الزخارف</a:t>
            </a:r>
            <a:endParaRPr lang="en-US" sz="2400" dirty="0"/>
          </a:p>
          <a:p>
            <a:pPr marL="342900" indent="-342900" algn="r" rtl="1">
              <a:buFontTx/>
              <a:buChar char="•"/>
              <a:tabLst>
                <a:tab pos="457200" algn="l"/>
              </a:tabLst>
            </a:pPr>
            <a:r>
              <a:rPr lang="ar-SA" sz="2400" b="1" dirty="0" smtClean="0"/>
              <a:t>استخدام مواد جديدة (حديد و زجاج)</a:t>
            </a:r>
            <a:endParaRPr lang="en-US" sz="2400" dirty="0"/>
          </a:p>
          <a:p>
            <a:pPr marL="342900" indent="-342900" algn="r" rtl="1">
              <a:buFontTx/>
              <a:buChar char="•"/>
              <a:tabLst>
                <a:tab pos="457200" algn="l"/>
              </a:tabLst>
            </a:pPr>
            <a:r>
              <a:rPr lang="ar-SA" sz="2400" b="1" dirty="0" smtClean="0"/>
              <a:t>يخلو المبنى الحديث من الحجر البلوك</a:t>
            </a:r>
            <a:endParaRPr lang="en-US" sz="2400" dirty="0"/>
          </a:p>
        </p:txBody>
      </p:sp>
      <p:pic>
        <p:nvPicPr>
          <p:cNvPr id="29" name="Picture 5" descr="cid_1136145405_3_32">
            <a:hlinkClick r:id="rId7"/>
          </p:cNvPr>
          <p:cNvPicPr>
            <a:picLocks noChangeAspect="1" noChangeArrowheads="1"/>
          </p:cNvPicPr>
          <p:nvPr/>
        </p:nvPicPr>
        <p:blipFill>
          <a:blip r:embed="rId8">
            <a:duotone>
              <a:schemeClr val="accent3">
                <a:shade val="45000"/>
                <a:satMod val="135000"/>
              </a:schemeClr>
              <a:prstClr val="white"/>
            </a:duotone>
          </a:blip>
          <a:srcRect/>
          <a:stretch>
            <a:fillRect/>
          </a:stretch>
        </p:blipFill>
        <p:spPr bwMode="auto">
          <a:xfrm>
            <a:off x="357158" y="3571876"/>
            <a:ext cx="1428750" cy="1428750"/>
          </a:xfrm>
          <a:prstGeom prst="rect">
            <a:avLst/>
          </a:prstGeom>
          <a:noFill/>
        </p:spPr>
      </p:pic>
      <p:pic>
        <p:nvPicPr>
          <p:cNvPr id="30" name="Picture 29" descr="cid_1127136138_PICT1516">
            <a:hlinkClick r:id="rId9"/>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57158" y="5214950"/>
            <a:ext cx="1428750" cy="1428750"/>
          </a:xfrm>
          <a:prstGeom prst="rect">
            <a:avLst/>
          </a:prstGeom>
          <a:noFill/>
        </p:spPr>
      </p:pic>
      <p:pic>
        <p:nvPicPr>
          <p:cNvPr id="31" name="Picture 46" descr="gropius3"/>
          <p:cNvPicPr>
            <a:picLocks noChangeAspect="1" noChangeArrowheads="1"/>
          </p:cNvPicPr>
          <p:nvPr/>
        </p:nvPicPr>
        <p:blipFill>
          <a:blip r:embed="rId11">
            <a:duotone>
              <a:schemeClr val="accent3">
                <a:shade val="45000"/>
                <a:satMod val="135000"/>
              </a:schemeClr>
              <a:prstClr val="white"/>
            </a:duotone>
          </a:blip>
          <a:srcRect r="5561" b="5461"/>
          <a:stretch>
            <a:fillRect/>
          </a:stretch>
        </p:blipFill>
        <p:spPr bwMode="auto">
          <a:xfrm>
            <a:off x="2000232" y="5214950"/>
            <a:ext cx="1428760" cy="1428760"/>
          </a:xfrm>
          <a:prstGeom prst="rect">
            <a:avLst/>
          </a:prstGeom>
          <a:noFill/>
        </p:spPr>
      </p:pic>
      <p:pic>
        <p:nvPicPr>
          <p:cNvPr id="32" name="Picture 5" descr="cid_3133833">
            <a:hlinkClick r:id="rId12"/>
          </p:cNvPr>
          <p:cNvPicPr>
            <a:picLocks noChangeAspect="1" noChangeArrowheads="1"/>
          </p:cNvPicPr>
          <p:nvPr/>
        </p:nvPicPr>
        <p:blipFill>
          <a:blip r:embed="rId13">
            <a:duotone>
              <a:schemeClr val="accent3">
                <a:shade val="45000"/>
                <a:satMod val="135000"/>
              </a:schemeClr>
              <a:prstClr val="white"/>
            </a:duotone>
          </a:blip>
          <a:srcRect r="-1"/>
          <a:stretch>
            <a:fillRect/>
          </a:stretch>
        </p:blipFill>
        <p:spPr bwMode="auto">
          <a:xfrm>
            <a:off x="3643306" y="5214950"/>
            <a:ext cx="1428760" cy="1428750"/>
          </a:xfrm>
          <a:prstGeom prst="rect">
            <a:avLst/>
          </a:prstGeom>
          <a:noFill/>
        </p:spPr>
      </p:pic>
      <p:pic>
        <p:nvPicPr>
          <p:cNvPr id="33" name="Picture 12" descr="005943.jpg"/>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5278103" y="5214950"/>
            <a:ext cx="2079979" cy="14287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a:latin typeface="BankGothic Md BT" pitchFamily="34" charset="0"/>
              </a:rPr>
              <a:t>مجمـــوعــــة والـــــتر</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16"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17"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3"/>
          <p:cNvSpPr>
            <a:spLocks noGrp="1" noChangeArrowheads="1"/>
          </p:cNvSpPr>
          <p:nvPr>
            <p:ph type="subTitle" idx="1"/>
          </p:nvPr>
        </p:nvSpPr>
        <p:spPr>
          <a:xfrm>
            <a:off x="0" y="1571612"/>
            <a:ext cx="7715272" cy="4357718"/>
          </a:xfrm>
        </p:spPr>
        <p:txBody>
          <a:bodyPr>
            <a:normAutofit/>
          </a:bodyPr>
          <a:lstStyle/>
          <a:p>
            <a:pPr algn="r" rtl="1">
              <a:lnSpc>
                <a:spcPct val="80000"/>
              </a:lnSpc>
            </a:pPr>
            <a:endParaRPr lang="en-US" sz="2800" u="sng" dirty="0" smtClean="0">
              <a:solidFill>
                <a:schemeClr val="tx1"/>
              </a:solidFill>
              <a:cs typeface="khalaad al-arabeh" pitchFamily="2" charset="-78"/>
            </a:endParaRPr>
          </a:p>
          <a:p>
            <a:pPr algn="r" rtl="1">
              <a:lnSpc>
                <a:spcPct val="80000"/>
              </a:lnSpc>
              <a:buFontTx/>
              <a:buChar char="•"/>
            </a:pPr>
            <a:r>
              <a:rPr lang="ar-SA" sz="2800" dirty="0" smtClean="0">
                <a:solidFill>
                  <a:schemeClr val="tx2">
                    <a:lumMod val="60000"/>
                    <a:lumOff val="40000"/>
                  </a:schemeClr>
                </a:solidFill>
                <a:cs typeface="khalaad al-arabeh" pitchFamily="2" charset="-78"/>
              </a:rPr>
              <a:t>ولد </a:t>
            </a:r>
            <a:r>
              <a:rPr lang="ar-SA" sz="2800" dirty="0">
                <a:solidFill>
                  <a:schemeClr val="tx2">
                    <a:lumMod val="60000"/>
                    <a:lumOff val="40000"/>
                  </a:schemeClr>
                </a:solidFill>
                <a:cs typeface="khalaad al-arabeh" pitchFamily="2" charset="-78"/>
              </a:rPr>
              <a:t>"جروبياس" في 17 مايو 1883 بمدينة برلين هو ابن مهندس معماري شغل وظيفة حكومية هامة في برلين وكان</a:t>
            </a:r>
          </a:p>
          <a:p>
            <a:pPr algn="r" rtl="1">
              <a:lnSpc>
                <a:spcPct val="80000"/>
              </a:lnSpc>
            </a:pPr>
            <a:r>
              <a:rPr lang="ar-SA" sz="2800" dirty="0">
                <a:solidFill>
                  <a:schemeClr val="tx2">
                    <a:lumMod val="60000"/>
                    <a:lumOff val="40000"/>
                  </a:schemeClr>
                </a:solidFill>
                <a:cs typeface="khalaad al-arabeh" pitchFamily="2" charset="-78"/>
              </a:rPr>
              <a:t>عمه أيضا مهندسا معماريا ذا سمعة ممتازة وقام بإنشاء عدة مشروعات كبرى من تصميمه حيث كان أيضا مديرا لمدرسة الفنون والأشغال في برلين.</a:t>
            </a:r>
          </a:p>
          <a:p>
            <a:pPr algn="r" rtl="1">
              <a:lnSpc>
                <a:spcPct val="80000"/>
              </a:lnSpc>
            </a:pPr>
            <a:endParaRPr lang="en-GB" sz="2800" dirty="0" smtClean="0">
              <a:solidFill>
                <a:schemeClr val="tx2">
                  <a:lumMod val="60000"/>
                  <a:lumOff val="40000"/>
                </a:schemeClr>
              </a:solidFill>
              <a:cs typeface="khalaad al-arabeh" pitchFamily="2" charset="-78"/>
            </a:endParaRPr>
          </a:p>
          <a:p>
            <a:pPr algn="r" rtl="1">
              <a:lnSpc>
                <a:spcPct val="80000"/>
              </a:lnSpc>
              <a:buFontTx/>
              <a:buChar char="•"/>
            </a:pPr>
            <a:r>
              <a:rPr lang="ar-SA" sz="2800" dirty="0" smtClean="0">
                <a:solidFill>
                  <a:schemeClr val="tx2">
                    <a:lumMod val="60000"/>
                    <a:lumOff val="40000"/>
                  </a:schemeClr>
                </a:solidFill>
                <a:cs typeface="khalaad al-arabeh" pitchFamily="2" charset="-78"/>
              </a:rPr>
              <a:t> </a:t>
            </a:r>
            <a:r>
              <a:rPr lang="ar-SA" sz="2800" dirty="0">
                <a:solidFill>
                  <a:schemeClr val="tx2">
                    <a:lumMod val="60000"/>
                    <a:lumOff val="40000"/>
                  </a:schemeClr>
                </a:solidFill>
                <a:cs typeface="khalaad al-arabeh" pitchFamily="2" charset="-78"/>
              </a:rPr>
              <a:t>تعلم العمارة في السنوات الأولى من القرن العشرين في جامعات ميونيخ وشارلوتبرج </a:t>
            </a:r>
            <a:r>
              <a:rPr lang="en-US" sz="2800" dirty="0">
                <a:solidFill>
                  <a:schemeClr val="tx2">
                    <a:lumMod val="60000"/>
                    <a:lumOff val="40000"/>
                  </a:schemeClr>
                </a:solidFill>
                <a:cs typeface="khalaad al-arabeh" pitchFamily="2" charset="-78"/>
              </a:rPr>
              <a:t>  ( </a:t>
            </a:r>
            <a:r>
              <a:rPr lang="en-US" sz="2800" dirty="0">
                <a:solidFill>
                  <a:schemeClr val="tx2">
                    <a:lumMod val="60000"/>
                    <a:lumOff val="40000"/>
                  </a:schemeClr>
                </a:solidFill>
                <a:latin typeface="BankGothic Lt BT" pitchFamily="34" charset="0"/>
                <a:cs typeface="khalaad al-arabeh" pitchFamily="2" charset="-78"/>
              </a:rPr>
              <a:t>Charlottenburg &amp;Mnnieb </a:t>
            </a:r>
            <a:r>
              <a:rPr lang="en-US" sz="2800" dirty="0">
                <a:solidFill>
                  <a:schemeClr val="tx2">
                    <a:lumMod val="60000"/>
                    <a:lumOff val="40000"/>
                  </a:schemeClr>
                </a:solidFill>
                <a:cs typeface="khalaad al-arabeh" pitchFamily="2" charset="-78"/>
              </a:rPr>
              <a:t>) </a:t>
            </a:r>
            <a:r>
              <a:rPr lang="ar-SA" sz="2800" dirty="0">
                <a:solidFill>
                  <a:schemeClr val="tx2">
                    <a:lumMod val="60000"/>
                    <a:lumOff val="40000"/>
                  </a:schemeClr>
                </a:solidFill>
                <a:cs typeface="khalaad al-arabeh" pitchFamily="2" charset="-78"/>
              </a:rPr>
              <a:t>ولكن حدث أن انقطع عن التعليم لقيامه برحلة إلى أسبانيا 1904-1905 حيث زار هذه البلاد وعمل في مصنع للسيراميك ثم انضم بعد ذلك إلى الجيش في 1905-1906 .</a:t>
            </a:r>
            <a:endParaRPr lang="en-US" sz="2800" dirty="0">
              <a:solidFill>
                <a:schemeClr val="tx2">
                  <a:lumMod val="60000"/>
                  <a:lumOff val="40000"/>
                </a:schemeClr>
              </a:solidFill>
              <a:cs typeface="khalaad al-arabeh" pitchFamily="2" charset="-78"/>
            </a:endParaRPr>
          </a:p>
        </p:txBody>
      </p:sp>
      <p:sp>
        <p:nvSpPr>
          <p:cNvPr id="2" name="Rectangle 1"/>
          <p:cNvSpPr/>
          <p:nvPr/>
        </p:nvSpPr>
        <p:spPr>
          <a:xfrm>
            <a:off x="7886568" y="476672"/>
            <a:ext cx="1293944" cy="486287"/>
          </a:xfrm>
          <a:prstGeom prst="rect">
            <a:avLst/>
          </a:prstGeom>
        </p:spPr>
        <p:txBody>
          <a:bodyPr wrap="none">
            <a:spAutoFit/>
          </a:bodyPr>
          <a:lstStyle/>
          <a:p>
            <a:pPr algn="r" rtl="1">
              <a:lnSpc>
                <a:spcPct val="80000"/>
              </a:lnSpc>
              <a:buFontTx/>
              <a:buChar char="•"/>
            </a:pPr>
            <a:r>
              <a:rPr lang="ar-SA" sz="3200" u="sng" dirty="0">
                <a:cs typeface="khalaad al-arabeh" pitchFamily="2" charset="-78"/>
              </a:rPr>
              <a:t>المقدمة </a:t>
            </a:r>
            <a:endParaRPr lang="en-US" sz="3200" u="sng" dirty="0">
              <a:cs typeface="khalaad al-arabeh"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a:latin typeface="BankGothic Md BT" pitchFamily="34" charset="0"/>
              </a:rPr>
              <a:t>مجمـــوعــــة والـــــتر</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مربع نص 19"/>
          <p:cNvSpPr txBox="1"/>
          <p:nvPr/>
        </p:nvSpPr>
        <p:spPr>
          <a:xfrm>
            <a:off x="7786678" y="324129"/>
            <a:ext cx="1357322" cy="461665"/>
          </a:xfrm>
          <a:prstGeom prst="rect">
            <a:avLst/>
          </a:prstGeom>
          <a:noFill/>
        </p:spPr>
        <p:txBody>
          <a:bodyPr wrap="square" rtlCol="0">
            <a:spAutoFit/>
          </a:bodyPr>
          <a:lstStyle/>
          <a:p>
            <a:pPr algn="ctr"/>
            <a:r>
              <a:rPr lang="ar-SA" sz="2400" b="1" u="sng" dirty="0" smtClean="0">
                <a:cs typeface="khalaad al-arabeh" pitchFamily="2" charset="-78"/>
              </a:rPr>
              <a:t>بداياتة</a:t>
            </a:r>
            <a:endParaRPr lang="en-US" sz="2400" b="1" u="sng" dirty="0">
              <a:cs typeface="khalaad al-arabeh" pitchFamily="2" charset="-78"/>
            </a:endParaRPr>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3"/>
          <p:cNvSpPr txBox="1">
            <a:spLocks noChangeArrowheads="1"/>
          </p:cNvSpPr>
          <p:nvPr/>
        </p:nvSpPr>
        <p:spPr>
          <a:xfrm>
            <a:off x="142844" y="1500174"/>
            <a:ext cx="7535884" cy="4525963"/>
          </a:xfrm>
          <a:prstGeom prst="rect">
            <a:avLst/>
          </a:prstGeom>
        </p:spPr>
        <p:txBody>
          <a:bodyPr vert="horz" lIns="91440" tIns="45720" rIns="91440" bIns="45720" rtlCol="0">
            <a:noAutofit/>
          </a:bodyPr>
          <a:lstStyle/>
          <a:p>
            <a:pPr marL="0" marR="0" lvl="0" indent="0" algn="r" defTabSz="914400" rtl="1" eaLnBrk="1" fontAlgn="auto" latinLnBrk="0" hangingPunct="1">
              <a:lnSpc>
                <a:spcPct val="80000"/>
              </a:lnSpc>
              <a:spcBef>
                <a:spcPct val="20000"/>
              </a:spcBef>
              <a:spcAft>
                <a:spcPts val="0"/>
              </a:spcAft>
              <a:buClrTx/>
              <a:buSzTx/>
              <a:buFont typeface="Arial" pitchFamily="34" charset="0"/>
              <a:buNone/>
              <a:tabLst/>
              <a:defRPr/>
            </a:pPr>
            <a:r>
              <a:rPr kumimoji="0" lang="ar-SA" sz="2400" i="0" u="none" strike="noStrike" kern="1200" cap="none" spc="0" normalizeH="0" baseline="0" noProof="0" dirty="0" smtClean="0">
                <a:ln>
                  <a:noFill/>
                </a:ln>
                <a:solidFill>
                  <a:schemeClr val="tx2">
                    <a:lumMod val="60000"/>
                    <a:lumOff val="40000"/>
                  </a:schemeClr>
                </a:solidFill>
                <a:effectLst/>
                <a:uLnTx/>
                <a:uFillTx/>
                <a:cs typeface="khalaad al-arabeh" pitchFamily="2" charset="-78"/>
              </a:rPr>
              <a:t>اكتسب والتر جروبياس خبرته العملية الفنية في العمارة حينما التحق بمكتب هندسي في ميونيخ 1903-1905 وبعد ذلك التحق بمكتب بيتر بهرنز في برلين حيث عمل كرسام مكث بالمكتب ثلاث سنوات 1907-1910 وكانت فرصة طيبة مناسبة له حيث أن بهرنز كان في هذا الوقت من اشهر المعماريين الألمان الذين وقفوا بجانب العمارة الحديثة تماما مثل لويس ساليفان في الولايات المتحدة الأمريكية.</a:t>
            </a:r>
          </a:p>
          <a:p>
            <a:pPr marL="0" marR="0" lvl="0" indent="0" algn="r" defTabSz="914400" rtl="1" eaLnBrk="1" fontAlgn="auto" latinLnBrk="0" hangingPunct="1">
              <a:lnSpc>
                <a:spcPct val="80000"/>
              </a:lnSpc>
              <a:spcBef>
                <a:spcPct val="20000"/>
              </a:spcBef>
              <a:spcAft>
                <a:spcPts val="0"/>
              </a:spcAft>
              <a:buClrTx/>
              <a:buSzTx/>
              <a:buFont typeface="Arial" pitchFamily="34" charset="0"/>
              <a:buNone/>
              <a:tabLst/>
              <a:defRPr/>
            </a:pPr>
            <a:endParaRPr kumimoji="0" lang="ar-SA" sz="2400" i="0" u="none" strike="noStrike" kern="1200" cap="none" spc="0" normalizeH="0" baseline="0" noProof="0" dirty="0" smtClean="0">
              <a:ln>
                <a:noFill/>
              </a:ln>
              <a:solidFill>
                <a:schemeClr val="tx1">
                  <a:tint val="75000"/>
                </a:schemeClr>
              </a:solidFill>
              <a:effectLst/>
              <a:uLnTx/>
              <a:uFillTx/>
              <a:cs typeface="khalaad al-arabeh" pitchFamily="2" charset="-78"/>
            </a:endParaRPr>
          </a:p>
          <a:p>
            <a:pPr marL="0" marR="0" lvl="0" indent="0" algn="r" defTabSz="914400" rtl="1" eaLnBrk="1" fontAlgn="auto" latinLnBrk="0" hangingPunct="1">
              <a:lnSpc>
                <a:spcPct val="80000"/>
              </a:lnSpc>
              <a:spcBef>
                <a:spcPct val="20000"/>
              </a:spcBef>
              <a:spcAft>
                <a:spcPts val="0"/>
              </a:spcAft>
              <a:buClrTx/>
              <a:buSzTx/>
              <a:buFont typeface="Arial" pitchFamily="34" charset="0"/>
              <a:buNone/>
              <a:tabLst/>
              <a:defRPr/>
            </a:pPr>
            <a:r>
              <a:rPr kumimoji="0" lang="ar-SA" sz="2400" i="0" u="none" strike="noStrike" kern="1200" cap="none" spc="0" normalizeH="0" baseline="0" noProof="0" dirty="0" smtClean="0">
                <a:ln>
                  <a:noFill/>
                </a:ln>
                <a:effectLst/>
                <a:uLnTx/>
                <a:uFillTx/>
                <a:cs typeface="khalaad al-arabeh" pitchFamily="2" charset="-78"/>
              </a:rPr>
              <a:t> </a:t>
            </a:r>
            <a:r>
              <a:rPr kumimoji="0" lang="ar-SA" sz="2400" i="0" u="sng" strike="noStrike" kern="1200" cap="none" spc="0" normalizeH="0" baseline="0" noProof="0" dirty="0" smtClean="0">
                <a:ln>
                  <a:noFill/>
                </a:ln>
                <a:effectLst/>
                <a:uLnTx/>
                <a:uFillTx/>
                <a:cs typeface="khalaad al-arabeh" pitchFamily="2" charset="-78"/>
              </a:rPr>
              <a:t>كان مكتب بهرنز في هذه الفترة كالمغناطيس الذي جذب إليه شباب المعماريين الأذكياء</a:t>
            </a:r>
            <a:r>
              <a:rPr kumimoji="0" lang="ar-SA" sz="2400" i="0" u="none" strike="noStrike" kern="1200" cap="none" spc="0" normalizeH="0" baseline="0" noProof="0" dirty="0" smtClean="0">
                <a:ln>
                  <a:noFill/>
                </a:ln>
                <a:effectLst/>
                <a:uLnTx/>
                <a:uFillTx/>
                <a:cs typeface="khalaad al-arabeh" pitchFamily="2" charset="-78"/>
              </a:rPr>
              <a:t>، </a:t>
            </a:r>
            <a:r>
              <a:rPr kumimoji="0" lang="ar-SA" sz="2400" i="0" u="none" strike="noStrike" kern="1200" cap="none" spc="0" normalizeH="0" baseline="0" noProof="0" dirty="0" smtClean="0">
                <a:ln>
                  <a:noFill/>
                </a:ln>
                <a:solidFill>
                  <a:schemeClr val="tx2">
                    <a:lumMod val="60000"/>
                    <a:lumOff val="40000"/>
                  </a:schemeClr>
                </a:solidFill>
                <a:effectLst/>
                <a:uLnTx/>
                <a:uFillTx/>
                <a:cs typeface="khalaad al-arabeh" pitchFamily="2" charset="-78"/>
              </a:rPr>
              <a:t>وكم كان هذا المغناطيس من القوة بحيث جذب إليه في وقت واحد والتر جروبياس، لودفيج ميز الذي سمي أخيرا ميز فان در روه، شارلس جنيريه </a:t>
            </a:r>
            <a:r>
              <a:rPr kumimoji="0" lang="en-US" sz="2400" i="0" u="none" strike="noStrike" kern="1200" cap="none" spc="0" normalizeH="0" baseline="0" noProof="0" dirty="0" smtClean="0">
                <a:ln>
                  <a:noFill/>
                </a:ln>
                <a:solidFill>
                  <a:schemeClr val="tx2">
                    <a:lumMod val="60000"/>
                    <a:lumOff val="40000"/>
                  </a:schemeClr>
                </a:solidFill>
                <a:effectLst/>
                <a:uLnTx/>
                <a:uFillTx/>
                <a:cs typeface="khalaad al-arabeh" pitchFamily="2" charset="-78"/>
              </a:rPr>
              <a:t>Jeannert</a:t>
            </a:r>
            <a:r>
              <a:rPr kumimoji="0" lang="ar-SA" sz="2400" i="0" u="none" strike="noStrike" kern="1200" cap="none" spc="0" normalizeH="0" baseline="0" noProof="0" dirty="0" smtClean="0">
                <a:ln>
                  <a:noFill/>
                </a:ln>
                <a:solidFill>
                  <a:schemeClr val="tx2">
                    <a:lumMod val="60000"/>
                    <a:lumOff val="40000"/>
                  </a:schemeClr>
                </a:solidFill>
                <a:effectLst/>
                <a:uLnTx/>
                <a:uFillTx/>
                <a:cs typeface="khalaad al-arabeh" pitchFamily="2" charset="-78"/>
              </a:rPr>
              <a:t>   الذي سمي أخيرا لوكوربوزيه.</a:t>
            </a:r>
          </a:p>
          <a:p>
            <a:pPr marL="0" marR="0" lvl="0" indent="0" algn="r" defTabSz="914400" rtl="1" eaLnBrk="1" fontAlgn="auto" latinLnBrk="0" hangingPunct="1">
              <a:lnSpc>
                <a:spcPct val="80000"/>
              </a:lnSpc>
              <a:spcBef>
                <a:spcPct val="20000"/>
              </a:spcBef>
              <a:spcAft>
                <a:spcPts val="0"/>
              </a:spcAft>
              <a:buClrTx/>
              <a:buSzTx/>
              <a:buFont typeface="Arial" pitchFamily="34" charset="0"/>
              <a:buNone/>
              <a:tabLst/>
              <a:defRPr/>
            </a:pPr>
            <a:endParaRPr kumimoji="0" lang="ar-SA" sz="2400" i="0" u="none" strike="noStrike" kern="1200" cap="none" spc="0" normalizeH="0" baseline="0" noProof="0" dirty="0" smtClean="0">
              <a:ln>
                <a:noFill/>
              </a:ln>
              <a:solidFill>
                <a:schemeClr val="tx2">
                  <a:lumMod val="60000"/>
                  <a:lumOff val="40000"/>
                </a:schemeClr>
              </a:solidFill>
              <a:effectLst/>
              <a:uLnTx/>
              <a:uFillTx/>
              <a:cs typeface="khalaad al-arabeh" pitchFamily="2" charset="-78"/>
            </a:endParaRPr>
          </a:p>
          <a:p>
            <a:pPr marL="0" marR="0" lvl="0" indent="0" algn="r" defTabSz="914400" rtl="1" eaLnBrk="1" fontAlgn="auto" latinLnBrk="0" hangingPunct="1">
              <a:lnSpc>
                <a:spcPct val="80000"/>
              </a:lnSpc>
              <a:spcBef>
                <a:spcPct val="20000"/>
              </a:spcBef>
              <a:spcAft>
                <a:spcPts val="0"/>
              </a:spcAft>
              <a:buClrTx/>
              <a:buSzTx/>
              <a:buFont typeface="Arial" pitchFamily="34" charset="0"/>
              <a:buNone/>
              <a:tabLst/>
              <a:defRPr/>
            </a:pPr>
            <a:r>
              <a:rPr kumimoji="0" lang="ar-SA" sz="2400" i="0" u="none" strike="noStrike" kern="1200" cap="none" spc="0" normalizeH="0" baseline="0" noProof="0" dirty="0" smtClean="0">
                <a:ln>
                  <a:noFill/>
                </a:ln>
                <a:solidFill>
                  <a:schemeClr val="tx2">
                    <a:lumMod val="60000"/>
                    <a:lumOff val="40000"/>
                  </a:schemeClr>
                </a:solidFill>
                <a:effectLst/>
                <a:uLnTx/>
                <a:uFillTx/>
                <a:cs typeface="khalaad al-arabeh" pitchFamily="2" charset="-78"/>
              </a:rPr>
              <a:t>ترك بهرنز عام 1910 وبدأ في نفس العام يستقل بنفسه ويعمل لحسابه في مكتبه كمهندس معماري ومصمم للمباني و الأعمال الصناعية وشملت مشروعاته أعمال التصميم الداخلي من أثاث ونماذج منها التصنيع بالجملة وهياكل السيارات وماكينات الديزل حتى1914.</a:t>
            </a:r>
            <a:endParaRPr kumimoji="0" lang="en-US" sz="2400" i="0" u="none" strike="noStrike" kern="1200" cap="none" spc="0" normalizeH="0" baseline="0" noProof="0" dirty="0">
              <a:ln>
                <a:noFill/>
              </a:ln>
              <a:solidFill>
                <a:schemeClr val="tx2">
                  <a:lumMod val="60000"/>
                  <a:lumOff val="40000"/>
                </a:schemeClr>
              </a:solidFill>
              <a:effectLst/>
              <a:uLnTx/>
              <a:uFillTx/>
              <a:cs typeface="khalaad al-arabeh" pitchFamily="2" charset="-78"/>
            </a:endParaRPr>
          </a:p>
        </p:txBody>
      </p:sp>
      <p:pic>
        <p:nvPicPr>
          <p:cNvPr id="21"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2"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5"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a:latin typeface="BankGothic Md BT" pitchFamily="34" charset="0"/>
              </a:rPr>
              <a:t>مجمـــوعــــة والـــــتر</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مربع نص 19"/>
          <p:cNvSpPr txBox="1"/>
          <p:nvPr/>
        </p:nvSpPr>
        <p:spPr>
          <a:xfrm>
            <a:off x="7786678" y="324129"/>
            <a:ext cx="1357322" cy="461665"/>
          </a:xfrm>
          <a:prstGeom prst="rect">
            <a:avLst/>
          </a:prstGeom>
          <a:noFill/>
        </p:spPr>
        <p:txBody>
          <a:bodyPr wrap="square" rtlCol="0">
            <a:spAutoFit/>
          </a:bodyPr>
          <a:lstStyle/>
          <a:p>
            <a:pPr algn="ctr"/>
            <a:r>
              <a:rPr lang="ar-SA" sz="2400" u="sng" dirty="0" smtClean="0">
                <a:cs typeface="khalaad al-arabeh" pitchFamily="2" charset="-78"/>
              </a:rPr>
              <a:t>اهم اعمالة</a:t>
            </a:r>
            <a:endParaRPr lang="en-US" sz="2400" u="sng" dirty="0">
              <a:cs typeface="khalaad al-arabeh" pitchFamily="2" charset="-78"/>
            </a:endParaRPr>
          </a:p>
        </p:txBody>
      </p:sp>
      <p:sp>
        <p:nvSpPr>
          <p:cNvPr id="23" name="Rectangle 3"/>
          <p:cNvSpPr txBox="1">
            <a:spLocks noChangeArrowheads="1"/>
          </p:cNvSpPr>
          <p:nvPr/>
        </p:nvSpPr>
        <p:spPr>
          <a:xfrm>
            <a:off x="1928794" y="1571612"/>
            <a:ext cx="5643602" cy="642942"/>
          </a:xfrm>
          <a:prstGeom prst="rect">
            <a:avLst/>
          </a:prstGeom>
        </p:spPr>
        <p:txBody>
          <a:bodyPr vert="horz" lIns="91440" tIns="45720" rIns="91440" bIns="45720" rtlCol="0">
            <a:noAutofit/>
          </a:bodyPr>
          <a:lstStyle/>
          <a:p>
            <a:pPr lvl="0" algn="r" eaLnBrk="0" fontAlgn="base" hangingPunct="0">
              <a:spcBef>
                <a:spcPct val="0"/>
              </a:spcBef>
              <a:spcAft>
                <a:spcPct val="0"/>
              </a:spcAft>
            </a:pPr>
            <a:r>
              <a:rPr lang="ar-SA" sz="2000" b="1" dirty="0" err="1" smtClean="0">
                <a:latin typeface="BankGothic Lt BT" pitchFamily="34" charset="0"/>
                <a:cs typeface="Arial" charset="0"/>
              </a:rPr>
              <a:t>باهاوس</a:t>
            </a:r>
            <a:r>
              <a:rPr lang="ar-SA" sz="2000" b="1" dirty="0" smtClean="0">
                <a:latin typeface="BankGothic Lt BT" pitchFamily="34" charset="0"/>
                <a:cs typeface="Arial" charset="0"/>
              </a:rPr>
              <a:t> في </a:t>
            </a:r>
            <a:r>
              <a:rPr lang="ar-SA" sz="2000" b="1" dirty="0" err="1" smtClean="0">
                <a:latin typeface="BankGothic Lt BT" pitchFamily="34" charset="0"/>
                <a:cs typeface="Arial" charset="0"/>
              </a:rPr>
              <a:t>ديساو</a:t>
            </a:r>
            <a:r>
              <a:rPr lang="ar-SA" sz="2000" b="1" dirty="0" smtClean="0">
                <a:latin typeface="BankGothic Lt BT" pitchFamily="34" charset="0"/>
                <a:cs typeface="Arial" charset="0"/>
              </a:rPr>
              <a:t> , </a:t>
            </a:r>
            <a:r>
              <a:rPr lang="ar-SA" sz="2000" b="1" dirty="0" err="1" smtClean="0">
                <a:latin typeface="BankGothic Lt BT" pitchFamily="34" charset="0"/>
                <a:cs typeface="Arial" charset="0"/>
              </a:rPr>
              <a:t>المانيا</a:t>
            </a:r>
            <a:r>
              <a:rPr lang="ar-SA" sz="2000" b="1" dirty="0" smtClean="0">
                <a:latin typeface="BankGothic Lt BT" pitchFamily="34" charset="0"/>
                <a:cs typeface="Arial" charset="0"/>
              </a:rPr>
              <a:t> من 1919 – 1925 </a:t>
            </a:r>
            <a:r>
              <a:rPr lang="ar-SA" sz="2000" b="1" dirty="0" err="1" smtClean="0">
                <a:latin typeface="BankGothic Lt BT" pitchFamily="34" charset="0"/>
                <a:cs typeface="Arial" charset="0"/>
              </a:rPr>
              <a:t>م</a:t>
            </a:r>
            <a:r>
              <a:rPr lang="ar-SA" sz="2000" b="1" dirty="0" smtClean="0">
                <a:latin typeface="BankGothic Lt BT" pitchFamily="34" charset="0"/>
                <a:cs typeface="Arial" charset="0"/>
              </a:rPr>
              <a:t> </a:t>
            </a:r>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3"/>
          <p:cNvSpPr txBox="1">
            <a:spLocks noChangeArrowheads="1"/>
          </p:cNvSpPr>
          <p:nvPr/>
        </p:nvSpPr>
        <p:spPr>
          <a:xfrm>
            <a:off x="2240766" y="2214554"/>
            <a:ext cx="5643602" cy="642942"/>
          </a:xfrm>
          <a:prstGeom prst="rect">
            <a:avLst/>
          </a:prstGeom>
        </p:spPr>
        <p:txBody>
          <a:bodyPr vert="horz" lIns="91440" tIns="45720" rIns="91440" bIns="45720" rtlCol="0">
            <a:noAutofit/>
          </a:bodyPr>
          <a:lstStyle/>
          <a:p>
            <a:pPr lvl="0" eaLnBrk="0" fontAlgn="base" hangingPunct="0">
              <a:spcBef>
                <a:spcPct val="0"/>
              </a:spcBef>
              <a:spcAft>
                <a:spcPct val="0"/>
              </a:spcAft>
            </a:pPr>
            <a:r>
              <a:rPr lang="ar-SA" sz="2000" b="1" dirty="0" err="1" smtClean="0">
                <a:latin typeface="BankGothic Lt BT" pitchFamily="34" charset="0"/>
                <a:cs typeface="Arial" charset="0"/>
              </a:rPr>
              <a:t>فاغوس</a:t>
            </a:r>
            <a:r>
              <a:rPr lang="ar-SA" sz="2000" b="1" dirty="0" smtClean="0">
                <a:latin typeface="BankGothic Lt BT" pitchFamily="34" charset="0"/>
                <a:cs typeface="Arial" charset="0"/>
              </a:rPr>
              <a:t> يعمل في الفريد أن دير </a:t>
            </a:r>
            <a:r>
              <a:rPr lang="ar-SA" sz="2000" b="1" dirty="0" err="1" smtClean="0">
                <a:latin typeface="BankGothic Lt BT" pitchFamily="34" charset="0"/>
                <a:cs typeface="Arial" charset="0"/>
              </a:rPr>
              <a:t>اللاين</a:t>
            </a:r>
            <a:r>
              <a:rPr lang="ar-SA" sz="2000" b="1" dirty="0" smtClean="0">
                <a:latin typeface="BankGothic Lt BT" pitchFamily="34" charset="0"/>
                <a:cs typeface="Arial" charset="0"/>
              </a:rPr>
              <a:t> </a:t>
            </a:r>
            <a:r>
              <a:rPr lang="ar-SA" sz="2000" b="1" dirty="0" err="1" smtClean="0">
                <a:latin typeface="BankGothic Lt BT" pitchFamily="34" charset="0"/>
                <a:cs typeface="Arial" charset="0"/>
              </a:rPr>
              <a:t>المانيا</a:t>
            </a:r>
            <a:r>
              <a:rPr lang="ar-SA" sz="2000" b="1" dirty="0" smtClean="0">
                <a:latin typeface="BankGothic Lt BT" pitchFamily="34" charset="0"/>
                <a:cs typeface="Arial" charset="0"/>
              </a:rPr>
              <a:t> 1911-1913م . </a:t>
            </a:r>
          </a:p>
        </p:txBody>
      </p:sp>
      <p:sp>
        <p:nvSpPr>
          <p:cNvPr id="22" name="Rectangle 3"/>
          <p:cNvSpPr txBox="1">
            <a:spLocks noChangeArrowheads="1"/>
          </p:cNvSpPr>
          <p:nvPr/>
        </p:nvSpPr>
        <p:spPr>
          <a:xfrm>
            <a:off x="1763688" y="3000372"/>
            <a:ext cx="5857916" cy="642942"/>
          </a:xfrm>
          <a:prstGeom prst="rect">
            <a:avLst/>
          </a:prstGeom>
        </p:spPr>
        <p:txBody>
          <a:bodyPr vert="horz" lIns="91440" tIns="45720" rIns="91440" bIns="45720" rtlCol="0">
            <a:noAutofit/>
          </a:bodyPr>
          <a:lstStyle/>
          <a:p>
            <a:pPr lvl="0" algn="r" eaLnBrk="0" fontAlgn="base" hangingPunct="0">
              <a:spcBef>
                <a:spcPct val="0"/>
              </a:spcBef>
              <a:spcAft>
                <a:spcPct val="0"/>
              </a:spcAft>
            </a:pPr>
            <a:r>
              <a:rPr lang="ar-SA" sz="2000" b="1" dirty="0" err="1" smtClean="0">
                <a:latin typeface="BankGothic Lt BT" pitchFamily="34" charset="0"/>
                <a:cs typeface="Arial" charset="0"/>
              </a:rPr>
              <a:t>غروبيوس</a:t>
            </a:r>
            <a:r>
              <a:rPr lang="ar-SA" sz="2000" b="1" dirty="0" smtClean="0">
                <a:latin typeface="BankGothic Lt BT" pitchFamily="34" charset="0"/>
                <a:cs typeface="Arial" charset="0"/>
              </a:rPr>
              <a:t> البيت في لينكولن، </a:t>
            </a:r>
            <a:r>
              <a:rPr lang="ar-SA" sz="2000" b="1" dirty="0" err="1" smtClean="0">
                <a:latin typeface="BankGothic Lt BT" pitchFamily="34" charset="0"/>
                <a:cs typeface="Arial" charset="0"/>
              </a:rPr>
              <a:t>ماساتشوستس</a:t>
            </a:r>
            <a:r>
              <a:rPr lang="ar-SA" sz="2000" b="1" dirty="0" smtClean="0">
                <a:latin typeface="BankGothic Lt BT" pitchFamily="34" charset="0"/>
                <a:cs typeface="Arial" charset="0"/>
              </a:rPr>
              <a:t>، 1937،.</a:t>
            </a:r>
            <a:endParaRPr lang="ar-SA" sz="2000" b="1" dirty="0" smtClean="0">
              <a:latin typeface="Arial" charset="0"/>
              <a:cs typeface="Arial" charset="0"/>
            </a:endParaRPr>
          </a:p>
        </p:txBody>
      </p:sp>
      <p:sp>
        <p:nvSpPr>
          <p:cNvPr id="25" name="Rectangle 3"/>
          <p:cNvSpPr txBox="1">
            <a:spLocks noChangeArrowheads="1"/>
          </p:cNvSpPr>
          <p:nvPr/>
        </p:nvSpPr>
        <p:spPr>
          <a:xfrm>
            <a:off x="1928794" y="3714752"/>
            <a:ext cx="5643602" cy="642942"/>
          </a:xfrm>
          <a:prstGeom prst="rect">
            <a:avLst/>
          </a:prstGeom>
        </p:spPr>
        <p:txBody>
          <a:bodyPr vert="horz" lIns="91440" tIns="45720" rIns="91440" bIns="45720" rtlCol="0">
            <a:noAutofit/>
          </a:bodyPr>
          <a:lstStyle/>
          <a:p>
            <a:pPr lvl="0" eaLnBrk="0" fontAlgn="base" hangingPunct="0">
              <a:spcBef>
                <a:spcPct val="0"/>
              </a:spcBef>
              <a:spcAft>
                <a:spcPct val="0"/>
              </a:spcAft>
            </a:pPr>
            <a:endParaRPr lang="ar-SA" sz="2000" b="1" dirty="0" smtClean="0">
              <a:latin typeface="BankGothic Lt BT" pitchFamily="34" charset="0"/>
              <a:cs typeface="Arial" charset="0"/>
            </a:endParaRPr>
          </a:p>
        </p:txBody>
      </p:sp>
      <p:sp>
        <p:nvSpPr>
          <p:cNvPr id="27" name="Rectangle 3"/>
          <p:cNvSpPr txBox="1">
            <a:spLocks noChangeArrowheads="1"/>
          </p:cNvSpPr>
          <p:nvPr/>
        </p:nvSpPr>
        <p:spPr>
          <a:xfrm>
            <a:off x="1928794" y="4429132"/>
            <a:ext cx="5643602" cy="428628"/>
          </a:xfrm>
          <a:prstGeom prst="rect">
            <a:avLst/>
          </a:prstGeom>
        </p:spPr>
        <p:txBody>
          <a:bodyPr vert="horz" lIns="91440" tIns="45720" rIns="91440" bIns="45720" rtlCol="0">
            <a:noAutofit/>
          </a:bodyPr>
          <a:lstStyle/>
          <a:p>
            <a:pPr lvl="0" eaLnBrk="0" fontAlgn="base" hangingPunct="0">
              <a:spcBef>
                <a:spcPct val="0"/>
              </a:spcBef>
              <a:spcAft>
                <a:spcPct val="0"/>
              </a:spcAft>
            </a:pPr>
            <a:endParaRPr lang="ar-SA" sz="2000" b="1" dirty="0" smtClean="0">
              <a:latin typeface="BankGothic Lt BT" pitchFamily="34" charset="0"/>
              <a:cs typeface="Arial" charset="0"/>
            </a:endParaRPr>
          </a:p>
        </p:txBody>
      </p:sp>
      <p:pic>
        <p:nvPicPr>
          <p:cNvPr id="29" name="Picture 5" descr="cid_1136145405_3_32">
            <a:hlinkClick r:id="rId4"/>
          </p:cNvPr>
          <p:cNvPicPr>
            <a:picLocks noChangeAspect="1" noChangeArrowheads="1"/>
          </p:cNvPicPr>
          <p:nvPr/>
        </p:nvPicPr>
        <p:blipFill>
          <a:blip r:embed="rId5"/>
          <a:srcRect/>
          <a:stretch>
            <a:fillRect/>
          </a:stretch>
        </p:blipFill>
        <p:spPr bwMode="auto">
          <a:xfrm>
            <a:off x="357158" y="3286124"/>
            <a:ext cx="1428750" cy="1428750"/>
          </a:xfrm>
          <a:prstGeom prst="rect">
            <a:avLst/>
          </a:prstGeom>
          <a:noFill/>
        </p:spPr>
      </p:pic>
      <p:pic>
        <p:nvPicPr>
          <p:cNvPr id="30" name="Picture 29" descr="cid_1127136138_PICT1516">
            <a:hlinkClick r:id="rId6"/>
          </p:cNvPr>
          <p:cNvPicPr>
            <a:picLocks noChangeAspect="1" noChangeArrowheads="1"/>
          </p:cNvPicPr>
          <p:nvPr/>
        </p:nvPicPr>
        <p:blipFill>
          <a:blip r:embed="rId7"/>
          <a:srcRect/>
          <a:stretch>
            <a:fillRect/>
          </a:stretch>
        </p:blipFill>
        <p:spPr bwMode="auto">
          <a:xfrm>
            <a:off x="357158" y="4929198"/>
            <a:ext cx="1428750" cy="1428750"/>
          </a:xfrm>
          <a:prstGeom prst="rect">
            <a:avLst/>
          </a:prstGeom>
          <a:noFill/>
        </p:spPr>
      </p:pic>
      <p:pic>
        <p:nvPicPr>
          <p:cNvPr id="31" name="Picture 46" descr="gropius3"/>
          <p:cNvPicPr>
            <a:picLocks noChangeAspect="1" noChangeArrowheads="1"/>
          </p:cNvPicPr>
          <p:nvPr/>
        </p:nvPicPr>
        <p:blipFill>
          <a:blip r:embed="rId8"/>
          <a:srcRect r="5561" b="5461"/>
          <a:stretch>
            <a:fillRect/>
          </a:stretch>
        </p:blipFill>
        <p:spPr bwMode="auto">
          <a:xfrm>
            <a:off x="2000232" y="4929198"/>
            <a:ext cx="1428760" cy="1428760"/>
          </a:xfrm>
          <a:prstGeom prst="rect">
            <a:avLst/>
          </a:prstGeom>
          <a:noFill/>
        </p:spPr>
      </p:pic>
      <p:pic>
        <p:nvPicPr>
          <p:cNvPr id="32" name="Picture 5" descr="cid_3133833">
            <a:hlinkClick r:id="rId9"/>
          </p:cNvPr>
          <p:cNvPicPr>
            <a:picLocks noChangeAspect="1" noChangeArrowheads="1"/>
          </p:cNvPicPr>
          <p:nvPr/>
        </p:nvPicPr>
        <p:blipFill>
          <a:blip r:embed="rId10"/>
          <a:srcRect r="-1"/>
          <a:stretch>
            <a:fillRect/>
          </a:stretch>
        </p:blipFill>
        <p:spPr bwMode="auto">
          <a:xfrm>
            <a:off x="3643306" y="4929198"/>
            <a:ext cx="1428760" cy="1428750"/>
          </a:xfrm>
          <a:prstGeom prst="rect">
            <a:avLst/>
          </a:prstGeom>
          <a:noFill/>
        </p:spPr>
      </p:pic>
      <p:pic>
        <p:nvPicPr>
          <p:cNvPr id="33" name="Picture 12" descr="005943.jpg"/>
          <p:cNvPicPr>
            <a:picLocks noChangeAspect="1" noChangeArrowheads="1"/>
          </p:cNvPicPr>
          <p:nvPr/>
        </p:nvPicPr>
        <p:blipFill>
          <a:blip r:embed="rId11"/>
          <a:srcRect/>
          <a:stretch>
            <a:fillRect/>
          </a:stretch>
        </p:blipFill>
        <p:spPr bwMode="auto">
          <a:xfrm>
            <a:off x="5278103" y="4929198"/>
            <a:ext cx="2079979" cy="1428760"/>
          </a:xfrm>
          <a:prstGeom prst="rect">
            <a:avLst/>
          </a:prstGeom>
          <a:noFill/>
        </p:spPr>
      </p:pic>
      <p:pic>
        <p:nvPicPr>
          <p:cNvPr id="34" name="Picture 3" descr="image_ansichten_rueck"/>
          <p:cNvPicPr>
            <a:picLocks noChangeAspect="1" noChangeArrowheads="1"/>
          </p:cNvPicPr>
          <p:nvPr/>
        </p:nvPicPr>
        <p:blipFill>
          <a:blip r:embed="rId12" cstate="print">
            <a:grayscl/>
          </a:blip>
          <a:srcRect/>
          <a:stretch>
            <a:fillRect/>
          </a:stretch>
        </p:blipFill>
        <p:spPr bwMode="auto">
          <a:xfrm>
            <a:off x="7858148" y="4576224"/>
            <a:ext cx="1285852" cy="567288"/>
          </a:xfrm>
          <a:prstGeom prst="rect">
            <a:avLst/>
          </a:prstGeom>
          <a:noFill/>
        </p:spPr>
      </p:pic>
      <p:pic>
        <p:nvPicPr>
          <p:cNvPr id="35" name="Picture 24" descr="image_ansichten_front"/>
          <p:cNvPicPr>
            <a:picLocks noChangeAspect="1" noChangeArrowheads="1"/>
          </p:cNvPicPr>
          <p:nvPr/>
        </p:nvPicPr>
        <p:blipFill>
          <a:blip r:embed="rId13" cstate="print">
            <a:grayscl/>
          </a:blip>
          <a:srcRect/>
          <a:stretch>
            <a:fillRect/>
          </a:stretch>
        </p:blipFill>
        <p:spPr bwMode="auto">
          <a:xfrm>
            <a:off x="7858148" y="5143512"/>
            <a:ext cx="1279768" cy="642942"/>
          </a:xfrm>
          <a:prstGeom prst="rect">
            <a:avLst/>
          </a:prstGeom>
          <a:noFill/>
        </p:spPr>
      </p:pic>
      <p:pic>
        <p:nvPicPr>
          <p:cNvPr id="36" name="Picture 20" descr="prediob"/>
          <p:cNvPicPr>
            <a:picLocks noChangeAspect="1" noChangeArrowheads="1"/>
          </p:cNvPicPr>
          <p:nvPr/>
        </p:nvPicPr>
        <p:blipFill>
          <a:blip r:embed="rId14">
            <a:grayscl/>
          </a:blip>
          <a:srcRect/>
          <a:stretch>
            <a:fillRect/>
          </a:stretch>
        </p:blipFill>
        <p:spPr bwMode="auto">
          <a:xfrm>
            <a:off x="7858148" y="5750365"/>
            <a:ext cx="1285852" cy="96478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a:latin typeface="BankGothic Md BT" pitchFamily="34" charset="0"/>
              </a:rPr>
              <a:t>مجمـــوعــــة والـــــتر</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مربع نص 12"/>
          <p:cNvSpPr txBox="1"/>
          <p:nvPr/>
        </p:nvSpPr>
        <p:spPr>
          <a:xfrm>
            <a:off x="7786678" y="324129"/>
            <a:ext cx="1357322" cy="461665"/>
          </a:xfrm>
          <a:prstGeom prst="rect">
            <a:avLst/>
          </a:prstGeom>
          <a:noFill/>
        </p:spPr>
        <p:txBody>
          <a:bodyPr wrap="square" rtlCol="0">
            <a:spAutoFit/>
          </a:bodyPr>
          <a:lstStyle/>
          <a:p>
            <a:pPr algn="ctr"/>
            <a:r>
              <a:rPr lang="ar-SA" sz="2400" dirty="0">
                <a:latin typeface="BankGothic Md BT" pitchFamily="34" charset="0"/>
              </a:rPr>
              <a:t>باوهوس</a:t>
            </a:r>
            <a:endParaRPr lang="en-US" sz="2400" b="1" u="sng" dirty="0">
              <a:cs typeface="khalaad al-arabeh" pitchFamily="2" charset="-78"/>
            </a:endParaRPr>
          </a:p>
        </p:txBody>
      </p:sp>
      <p:sp>
        <p:nvSpPr>
          <p:cNvPr id="21" name="Rectangle 6"/>
          <p:cNvSpPr txBox="1">
            <a:spLocks noChangeArrowheads="1"/>
          </p:cNvSpPr>
          <p:nvPr/>
        </p:nvSpPr>
        <p:spPr>
          <a:xfrm>
            <a:off x="928662" y="1500174"/>
            <a:ext cx="6624638" cy="358775"/>
          </a:xfrm>
          <a:prstGeom prst="rect">
            <a:avLst/>
          </a:prstGeom>
          <a:noFill/>
          <a:ln/>
        </p:spPr>
        <p:txBody>
          <a:bodyPr vert="horz" lIns="91440" tIns="45720" rIns="91440" bIns="45720" rtlCol="0">
            <a:normAutofit fontScale="92500" lnSpcReduction="10000"/>
          </a:bodyPr>
          <a:lstStyle/>
          <a:p>
            <a:pPr marL="0" marR="0" lvl="0" indent="0" algn="r" defTabSz="914400" rtl="1" eaLnBrk="1" fontAlgn="auto" latinLnBrk="0" hangingPunct="1">
              <a:lnSpc>
                <a:spcPct val="80000"/>
              </a:lnSpc>
              <a:spcBef>
                <a:spcPct val="20000"/>
              </a:spcBef>
              <a:spcAft>
                <a:spcPts val="0"/>
              </a:spcAft>
              <a:buClrTx/>
              <a:buSzTx/>
              <a:buFont typeface="Arial" pitchFamily="34" charset="0"/>
              <a:buNone/>
              <a:tabLst/>
              <a:defRPr/>
            </a:pPr>
            <a:r>
              <a:rPr kumimoji="0" lang="ar-SA" sz="2400" i="0" u="sng" strike="noStrike" kern="1200" cap="none" spc="0" normalizeH="0" baseline="0" noProof="0" dirty="0" smtClean="0">
                <a:ln>
                  <a:noFill/>
                </a:ln>
                <a:effectLst/>
                <a:uLnTx/>
                <a:uFillTx/>
                <a:latin typeface="Harrington" pitchFamily="82" charset="0"/>
                <a:cs typeface="khalaad al-arabeh" pitchFamily="2" charset="-78"/>
              </a:rPr>
              <a:t>مدرسة الباوهاوس(</a:t>
            </a:r>
            <a:r>
              <a:rPr kumimoji="0" lang="en-US" sz="2400" i="0" u="sng" strike="noStrike" kern="1200" cap="none" spc="0" normalizeH="0" baseline="0" noProof="0" dirty="0" smtClean="0">
                <a:ln>
                  <a:noFill/>
                </a:ln>
                <a:effectLst/>
                <a:uLnTx/>
                <a:uFillTx/>
                <a:latin typeface="BankGothic Lt BT" pitchFamily="34" charset="0"/>
                <a:cs typeface="khalaad al-arabeh" pitchFamily="2" charset="-78"/>
              </a:rPr>
              <a:t>Bauhaus</a:t>
            </a:r>
            <a:r>
              <a:rPr kumimoji="0" lang="ar-SA" sz="2400" i="0" u="sng" strike="noStrike" kern="1200" cap="none" spc="0" normalizeH="0" baseline="0" noProof="0" dirty="0" smtClean="0">
                <a:ln>
                  <a:noFill/>
                </a:ln>
                <a:effectLst/>
                <a:uLnTx/>
                <a:uFillTx/>
                <a:latin typeface="Harrington" pitchFamily="82" charset="0"/>
                <a:cs typeface="khalaad al-arabeh" pitchFamily="2" charset="-78"/>
              </a:rPr>
              <a:t> )في ألمانيا (</a:t>
            </a:r>
            <a:r>
              <a:rPr kumimoji="0" lang="en-US" sz="2400" i="0" u="sng" strike="noStrike" kern="1200" cap="none" spc="0" normalizeH="0" baseline="0" noProof="0" dirty="0" smtClean="0">
                <a:ln>
                  <a:noFill/>
                </a:ln>
                <a:effectLst/>
                <a:uLnTx/>
                <a:uFillTx/>
                <a:latin typeface="BankGothic Lt BT" pitchFamily="34" charset="0"/>
                <a:cs typeface="khalaad al-arabeh" pitchFamily="2" charset="-78"/>
              </a:rPr>
              <a:t>1919-1933</a:t>
            </a:r>
            <a:r>
              <a:rPr kumimoji="0" lang="ar-SA" sz="2400" i="0" u="sng" strike="noStrike" kern="1200" cap="none" spc="0" normalizeH="0" baseline="0" noProof="0" dirty="0" smtClean="0">
                <a:ln>
                  <a:noFill/>
                </a:ln>
                <a:effectLst/>
                <a:uLnTx/>
                <a:uFillTx/>
                <a:latin typeface="Harrington" pitchFamily="82" charset="0"/>
                <a:cs typeface="khalaad al-arabeh" pitchFamily="2" charset="-78"/>
              </a:rPr>
              <a:t> ):</a:t>
            </a:r>
            <a:endParaRPr kumimoji="0" lang="en-US" sz="2400" i="0" u="sng" strike="noStrike" kern="1200" cap="none" spc="0" normalizeH="0" baseline="0" noProof="0" dirty="0">
              <a:ln>
                <a:noFill/>
              </a:ln>
              <a:effectLst/>
              <a:uLnTx/>
              <a:uFillTx/>
              <a:latin typeface="Harrington" pitchFamily="82" charset="0"/>
              <a:cs typeface="khalaad al-arabeh" pitchFamily="2" charset="-78"/>
            </a:endParaRPr>
          </a:p>
        </p:txBody>
      </p:sp>
      <p:sp>
        <p:nvSpPr>
          <p:cNvPr id="22" name="Rectangle 4"/>
          <p:cNvSpPr>
            <a:spLocks noChangeArrowheads="1"/>
          </p:cNvSpPr>
          <p:nvPr/>
        </p:nvSpPr>
        <p:spPr bwMode="auto">
          <a:xfrm>
            <a:off x="250825" y="1998683"/>
            <a:ext cx="5545138" cy="4359275"/>
          </a:xfrm>
          <a:prstGeom prst="rect">
            <a:avLst/>
          </a:prstGeom>
          <a:noFill/>
          <a:ln w="9525">
            <a:noFill/>
            <a:miter lim="800000"/>
            <a:headEnd/>
            <a:tailEnd/>
          </a:ln>
          <a:effectLst/>
        </p:spPr>
        <p:txBody>
          <a:bodyPr anchor="ctr">
            <a:spAutoFit/>
          </a:bodyPr>
          <a:lstStyle/>
          <a:p>
            <a:pPr algn="just" rtl="1">
              <a:buFontTx/>
              <a:buChar char="•"/>
              <a:tabLst>
                <a:tab pos="457200" algn="l"/>
              </a:tabLst>
            </a:pPr>
            <a:r>
              <a:rPr lang="ar-SA" sz="2000" b="1" dirty="0">
                <a:latin typeface="Arial" charset="0"/>
              </a:rPr>
              <a:t> بعد الحرب العالمية الأولى تزعمت مدرسة الباهاوس _مدرسة الفنون الجميلة _ حركة التطور في الفكر العلمي والفني والتكنولوجي التي تهدف إلى تطوير الإنتاج الصناعي والحفاظ على ميزات الصناعة التكنولوجية ودراسة مواد البناء و طرق الإنشاء المستخدمة والمواد السابقة الصنع والتوحيد القياسي وغيرها ولعبت هذه المدرسة دورا رئيسيا في حركة التطور الفكري المعماري برئاسة عميدها والتر جروبياس ومساعده ميز فان ديروه فظهرت الأبحاث المتعلقة بالمواد الجاهزة والسابقة الصنع والمساكن الجاهزة وأبحاث المسكن المرن وغيرها 1925-1930.</a:t>
            </a:r>
            <a:endParaRPr lang="en-US" sz="2000" dirty="0">
              <a:latin typeface="Arial" charset="0"/>
            </a:endParaRPr>
          </a:p>
          <a:p>
            <a:pPr algn="just" rtl="1">
              <a:buFontTx/>
              <a:buChar char="•"/>
              <a:tabLst>
                <a:tab pos="457200" algn="l"/>
              </a:tabLst>
            </a:pPr>
            <a:r>
              <a:rPr lang="ar-SA" sz="2000" b="1" dirty="0">
                <a:latin typeface="Arial" charset="0"/>
              </a:rPr>
              <a:t> وانتقلت تلك الأبحاث بعد ذلك إلى أمريكا بهجرة هؤلاء العلماء الألمان إليها فوضعت نواة كثيرة من نظريات العمارة التكوينية والعضوية الحديثة التي تديرها نفس المجموعة من الأساتذة الألمان الذين انشئوا مدرسة الباوهاوس .</a:t>
            </a:r>
          </a:p>
        </p:txBody>
      </p:sp>
      <p:pic>
        <p:nvPicPr>
          <p:cNvPr id="25" name="Picture 9" descr="cid_1136145405_3_32">
            <a:hlinkClick r:id="rId4"/>
          </p:cNvPr>
          <p:cNvPicPr>
            <a:picLocks noChangeAspect="1" noChangeArrowheads="1"/>
          </p:cNvPicPr>
          <p:nvPr/>
        </p:nvPicPr>
        <p:blipFill>
          <a:blip r:embed="rId5">
            <a:duotone>
              <a:prstClr val="black"/>
              <a:schemeClr val="accent6">
                <a:tint val="45000"/>
                <a:satMod val="400000"/>
              </a:schemeClr>
            </a:duotone>
            <a:lum bright="20000" contrast="40000"/>
          </a:blip>
          <a:srcRect/>
          <a:stretch>
            <a:fillRect/>
          </a:stretch>
        </p:blipFill>
        <p:spPr bwMode="auto">
          <a:xfrm>
            <a:off x="5929322" y="2143116"/>
            <a:ext cx="1428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10" descr="cid_1136145462_3_22">
            <a:hlinkClick r:id="rId6"/>
          </p:cNvPr>
          <p:cNvPicPr>
            <a:picLocks noChangeAspect="1" noChangeArrowheads="1"/>
          </p:cNvPicPr>
          <p:nvPr/>
        </p:nvPicPr>
        <p:blipFill>
          <a:blip r:embed="rId7">
            <a:duotone>
              <a:prstClr val="black"/>
              <a:schemeClr val="accent6">
                <a:tint val="45000"/>
                <a:satMod val="400000"/>
              </a:schemeClr>
            </a:duotone>
            <a:lum bright="20000" contrast="40000"/>
          </a:blip>
          <a:srcRect/>
          <a:stretch>
            <a:fillRect/>
          </a:stretch>
        </p:blipFill>
        <p:spPr bwMode="auto">
          <a:xfrm>
            <a:off x="5929322" y="3643314"/>
            <a:ext cx="1428750"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11" descr="bauhausluft"/>
          <p:cNvPicPr>
            <a:picLocks noChangeAspect="1" noChangeArrowheads="1"/>
          </p:cNvPicPr>
          <p:nvPr/>
        </p:nvPicPr>
        <p:blipFill>
          <a:blip r:embed="rId8" cstate="print">
            <a:duotone>
              <a:prstClr val="black"/>
              <a:schemeClr val="accent6">
                <a:tint val="45000"/>
                <a:satMod val="400000"/>
              </a:schemeClr>
            </a:duotone>
            <a:lum bright="20000" contrast="40000"/>
          </a:blip>
          <a:srcRect/>
          <a:stretch>
            <a:fillRect/>
          </a:stretch>
        </p:blipFill>
        <p:spPr bwMode="auto">
          <a:xfrm>
            <a:off x="5929322" y="5203845"/>
            <a:ext cx="1441450" cy="1082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3" descr="image_ansichten_rueck"/>
          <p:cNvPicPr>
            <a:picLocks noChangeAspect="1" noChangeArrowheads="1"/>
          </p:cNvPicPr>
          <p:nvPr/>
        </p:nvPicPr>
        <p:blipFill>
          <a:blip r:embed="rId9" cstate="print">
            <a:grayscl/>
          </a:blip>
          <a:srcRect/>
          <a:stretch>
            <a:fillRect/>
          </a:stretch>
        </p:blipFill>
        <p:spPr bwMode="auto">
          <a:xfrm>
            <a:off x="7858148" y="4576224"/>
            <a:ext cx="1285852" cy="567288"/>
          </a:xfrm>
          <a:prstGeom prst="rect">
            <a:avLst/>
          </a:prstGeom>
          <a:noFill/>
        </p:spPr>
      </p:pic>
      <p:pic>
        <p:nvPicPr>
          <p:cNvPr id="29" name="Picture 24" descr="image_ansichten_front"/>
          <p:cNvPicPr>
            <a:picLocks noChangeAspect="1" noChangeArrowheads="1"/>
          </p:cNvPicPr>
          <p:nvPr/>
        </p:nvPicPr>
        <p:blipFill>
          <a:blip r:embed="rId10" cstate="print">
            <a:grayscl/>
          </a:blip>
          <a:srcRect/>
          <a:stretch>
            <a:fillRect/>
          </a:stretch>
        </p:blipFill>
        <p:spPr bwMode="auto">
          <a:xfrm>
            <a:off x="7858148" y="5143512"/>
            <a:ext cx="1279768" cy="642942"/>
          </a:xfrm>
          <a:prstGeom prst="rect">
            <a:avLst/>
          </a:prstGeom>
          <a:noFill/>
        </p:spPr>
      </p:pic>
      <p:pic>
        <p:nvPicPr>
          <p:cNvPr id="30" name="Picture 20" descr="prediob"/>
          <p:cNvPicPr>
            <a:picLocks noChangeAspect="1" noChangeArrowheads="1"/>
          </p:cNvPicPr>
          <p:nvPr/>
        </p:nvPicPr>
        <p:blipFill>
          <a:blip r:embed="rId11">
            <a:grayscl/>
          </a:blip>
          <a:srcRect/>
          <a:stretch>
            <a:fillRect/>
          </a:stretch>
        </p:blipFill>
        <p:spPr bwMode="auto">
          <a:xfrm>
            <a:off x="7858148" y="5750365"/>
            <a:ext cx="1285852" cy="96478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normAutofit/>
          </a:bodyPr>
          <a:lstStyle/>
          <a:p>
            <a:r>
              <a:rPr lang="ar-SA" sz="3200" dirty="0">
                <a:latin typeface="BankGothic Md BT" pitchFamily="34" charset="0"/>
              </a:rPr>
              <a:t>مجمـــوعــــة والـــــتر</a:t>
            </a:r>
            <a:endParaRPr lang="ar-SA" sz="3200" dirty="0"/>
          </a:p>
        </p:txBody>
      </p:sp>
      <p:sp>
        <p:nvSpPr>
          <p:cNvPr id="11" name="Rectangle 3"/>
          <p:cNvSpPr txBox="1">
            <a:spLocks noGrp="1" noChangeArrowheads="1"/>
          </p:cNvSpPr>
          <p:nvPr>
            <p:ph idx="1"/>
          </p:nvPr>
        </p:nvSpPr>
        <p:spPr>
          <a:xfrm>
            <a:off x="457200" y="1600200"/>
            <a:ext cx="7472363" cy="4525963"/>
          </a:xfrm>
          <a:prstGeom prst="rect">
            <a:avLst/>
          </a:prstGeom>
        </p:spPr>
        <p:txBody>
          <a:bodyPr vert="horz" lIns="91440" tIns="45720" rIns="91440" bIns="45720" rtlCol="0">
            <a:noAutofit/>
          </a:bodyPr>
          <a:lstStyle/>
          <a:p>
            <a:pPr lvl="0" algn="r" rtl="1" fontAlgn="base">
              <a:spcBef>
                <a:spcPct val="0"/>
              </a:spcBef>
              <a:spcAft>
                <a:spcPct val="0"/>
              </a:spcAft>
            </a:pPr>
            <a:endParaRPr lang="ar-SA" sz="2000" b="1" dirty="0" smtClean="0">
              <a:latin typeface="Arial" charset="0"/>
              <a:cs typeface="Arial" charset="0"/>
            </a:endParaRPr>
          </a:p>
        </p:txBody>
      </p:sp>
      <p:pic>
        <p:nvPicPr>
          <p:cNvPr id="4"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pic>
        <p:nvPicPr>
          <p:cNvPr id="5"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6" name="Picture 20" descr="prediob"/>
          <p:cNvPicPr>
            <a:picLocks noChangeAspect="1" noChangeArrowheads="1"/>
          </p:cNvPicPr>
          <p:nvPr/>
        </p:nvPicPr>
        <p:blipFill>
          <a:blip r:embed="rId5">
            <a:grayscl/>
          </a:blip>
          <a:srcRect/>
          <a:stretch>
            <a:fillRect/>
          </a:stretch>
        </p:blipFill>
        <p:spPr bwMode="auto">
          <a:xfrm>
            <a:off x="7858148" y="5143512"/>
            <a:ext cx="1285852" cy="964783"/>
          </a:xfrm>
          <a:prstGeom prst="rect">
            <a:avLst/>
          </a:prstGeom>
          <a:noFill/>
        </p:spPr>
      </p:pic>
      <p:sp>
        <p:nvSpPr>
          <p:cNvPr id="7" name="مربع نص 6"/>
          <p:cNvSpPr txBox="1"/>
          <p:nvPr/>
        </p:nvSpPr>
        <p:spPr>
          <a:xfrm>
            <a:off x="7786678" y="324129"/>
            <a:ext cx="1357322" cy="461665"/>
          </a:xfrm>
          <a:prstGeom prst="rect">
            <a:avLst/>
          </a:prstGeom>
          <a:noFill/>
        </p:spPr>
        <p:txBody>
          <a:bodyPr wrap="square" rtlCol="0">
            <a:spAutoFit/>
          </a:bodyPr>
          <a:lstStyle/>
          <a:p>
            <a:pPr algn="ctr"/>
            <a:r>
              <a:rPr lang="ar-SA" sz="2400" dirty="0">
                <a:latin typeface="BankGothic Md BT" pitchFamily="34" charset="0"/>
              </a:rPr>
              <a:t>باوهوس</a:t>
            </a:r>
            <a:endParaRPr lang="en-US" sz="2400" b="1" u="sng" dirty="0">
              <a:cs typeface="khalaad al-arabeh" pitchFamily="2" charset="-78"/>
            </a:endParaRPr>
          </a:p>
        </p:txBody>
      </p:sp>
      <p:sp>
        <p:nvSpPr>
          <p:cNvPr id="8" name="مستطيل 7"/>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مستطيل 8"/>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مستطيل 12"/>
          <p:cNvSpPr/>
          <p:nvPr/>
        </p:nvSpPr>
        <p:spPr>
          <a:xfrm>
            <a:off x="6429388" y="2143116"/>
            <a:ext cx="732893" cy="369332"/>
          </a:xfrm>
          <a:prstGeom prst="rect">
            <a:avLst/>
          </a:prstGeom>
        </p:spPr>
        <p:txBody>
          <a:bodyPr wrap="none">
            <a:spAutoFit/>
          </a:bodyPr>
          <a:lstStyle/>
          <a:p>
            <a:pPr lvl="0" fontAlgn="base">
              <a:spcBef>
                <a:spcPct val="0"/>
              </a:spcBef>
              <a:spcAft>
                <a:spcPct val="0"/>
              </a:spcAft>
            </a:pPr>
            <a:r>
              <a:rPr lang="ar-SA" b="1" dirty="0" smtClean="0">
                <a:latin typeface="Arial" charset="0"/>
                <a:cs typeface="Arial" charset="0"/>
              </a:rPr>
              <a:t>الموقع </a:t>
            </a:r>
          </a:p>
        </p:txBody>
      </p:sp>
      <p:sp>
        <p:nvSpPr>
          <p:cNvPr id="14" name="مستطيل 13"/>
          <p:cNvSpPr/>
          <p:nvPr/>
        </p:nvSpPr>
        <p:spPr>
          <a:xfrm>
            <a:off x="4286248" y="2143116"/>
            <a:ext cx="1326004" cy="369332"/>
          </a:xfrm>
          <a:prstGeom prst="rect">
            <a:avLst/>
          </a:prstGeom>
        </p:spPr>
        <p:txBody>
          <a:bodyPr wrap="none">
            <a:spAutoFit/>
          </a:bodyPr>
          <a:lstStyle/>
          <a:p>
            <a:pPr lvl="0" fontAlgn="base">
              <a:spcBef>
                <a:spcPct val="0"/>
              </a:spcBef>
              <a:spcAft>
                <a:spcPct val="0"/>
              </a:spcAft>
            </a:pPr>
            <a:r>
              <a:rPr lang="ar-SA" b="1" dirty="0" err="1" smtClean="0">
                <a:latin typeface="Arial" charset="0"/>
                <a:cs typeface="Arial" charset="0"/>
              </a:rPr>
              <a:t>ديساو</a:t>
            </a:r>
            <a:r>
              <a:rPr lang="ar-SA" b="1" dirty="0" smtClean="0">
                <a:latin typeface="Arial" charset="0"/>
                <a:cs typeface="Arial" charset="0"/>
              </a:rPr>
              <a:t> , </a:t>
            </a:r>
            <a:r>
              <a:rPr lang="ar-SA" b="1" dirty="0" err="1" smtClean="0">
                <a:latin typeface="Arial" charset="0"/>
                <a:cs typeface="Arial" charset="0"/>
              </a:rPr>
              <a:t>المانيا</a:t>
            </a:r>
            <a:r>
              <a:rPr lang="ar-SA" b="1" dirty="0" smtClean="0">
                <a:latin typeface="Arial" charset="0"/>
                <a:cs typeface="Arial" charset="0"/>
              </a:rPr>
              <a:t> </a:t>
            </a:r>
          </a:p>
        </p:txBody>
      </p:sp>
      <p:sp>
        <p:nvSpPr>
          <p:cNvPr id="15" name="مستطيل 14"/>
          <p:cNvSpPr/>
          <p:nvPr/>
        </p:nvSpPr>
        <p:spPr>
          <a:xfrm>
            <a:off x="6429388" y="2643182"/>
            <a:ext cx="817853" cy="400110"/>
          </a:xfrm>
          <a:prstGeom prst="rect">
            <a:avLst/>
          </a:prstGeom>
        </p:spPr>
        <p:txBody>
          <a:bodyPr wrap="none">
            <a:spAutoFit/>
          </a:bodyPr>
          <a:lstStyle/>
          <a:p>
            <a:pPr lvl="0" fontAlgn="base">
              <a:spcBef>
                <a:spcPct val="0"/>
              </a:spcBef>
              <a:spcAft>
                <a:spcPct val="0"/>
              </a:spcAft>
            </a:pPr>
            <a:r>
              <a:rPr lang="ar-SA" sz="2000" b="1" dirty="0" smtClean="0">
                <a:latin typeface="Arial" charset="0"/>
                <a:cs typeface="Arial" charset="0"/>
              </a:rPr>
              <a:t>التاريخ </a:t>
            </a:r>
          </a:p>
        </p:txBody>
      </p:sp>
      <p:sp>
        <p:nvSpPr>
          <p:cNvPr id="16" name="Rectangle 3"/>
          <p:cNvSpPr txBox="1">
            <a:spLocks noChangeArrowheads="1"/>
          </p:cNvSpPr>
          <p:nvPr/>
        </p:nvSpPr>
        <p:spPr>
          <a:xfrm>
            <a:off x="4071934" y="2714620"/>
            <a:ext cx="1857388" cy="357190"/>
          </a:xfrm>
          <a:prstGeom prst="rect">
            <a:avLst/>
          </a:prstGeom>
        </p:spPr>
        <p:txBody>
          <a:bodyPr vert="horz" lIns="91440" tIns="45720" rIns="91440" bIns="45720" rtlCol="0">
            <a:noAutofit/>
          </a:bodyPr>
          <a:lstStyle/>
          <a:p>
            <a:pPr lvl="0" algn="ctr" fontAlgn="base">
              <a:spcBef>
                <a:spcPct val="0"/>
              </a:spcBef>
              <a:spcAft>
                <a:spcPct val="0"/>
              </a:spcAft>
            </a:pPr>
            <a:r>
              <a:rPr lang="en-US" sz="2000" b="1" dirty="0" smtClean="0">
                <a:latin typeface="Arial" charset="0"/>
                <a:cs typeface="Arial" charset="0"/>
              </a:rPr>
              <a:t>1919-1952</a:t>
            </a:r>
            <a:endParaRPr lang="ar-SA" sz="2000" b="1" dirty="0" smtClean="0">
              <a:latin typeface="Arial" charset="0"/>
              <a:cs typeface="Arial" charset="0"/>
            </a:endParaRPr>
          </a:p>
        </p:txBody>
      </p:sp>
      <p:sp>
        <p:nvSpPr>
          <p:cNvPr id="17" name="مستطيل 16"/>
          <p:cNvSpPr/>
          <p:nvPr/>
        </p:nvSpPr>
        <p:spPr>
          <a:xfrm>
            <a:off x="6143636" y="3143248"/>
            <a:ext cx="1146468" cy="400110"/>
          </a:xfrm>
          <a:prstGeom prst="rect">
            <a:avLst/>
          </a:prstGeom>
        </p:spPr>
        <p:txBody>
          <a:bodyPr wrap="none">
            <a:spAutoFit/>
          </a:bodyPr>
          <a:lstStyle/>
          <a:p>
            <a:pPr lvl="0" fontAlgn="base">
              <a:spcBef>
                <a:spcPct val="0"/>
              </a:spcBef>
              <a:spcAft>
                <a:spcPct val="0"/>
              </a:spcAft>
            </a:pPr>
            <a:r>
              <a:rPr lang="ar-SA" sz="2000" b="1" dirty="0" smtClean="0">
                <a:latin typeface="Arial" charset="0"/>
                <a:cs typeface="Arial" charset="0"/>
              </a:rPr>
              <a:t>نوع المبنى</a:t>
            </a:r>
            <a:r>
              <a:rPr lang="ar-SA" b="1" dirty="0" smtClean="0">
                <a:solidFill>
                  <a:srgbClr val="FF0000"/>
                </a:solidFill>
                <a:latin typeface="Arial" charset="0"/>
                <a:cs typeface="Arial" charset="0"/>
              </a:rPr>
              <a:t> </a:t>
            </a:r>
            <a:endParaRPr lang="ar-SA" b="1" dirty="0" smtClean="0">
              <a:solidFill>
                <a:srgbClr val="FFFF00"/>
              </a:solidFill>
              <a:latin typeface="Arial" charset="0"/>
              <a:cs typeface="Arial" charset="0"/>
            </a:endParaRPr>
          </a:p>
        </p:txBody>
      </p:sp>
      <p:sp>
        <p:nvSpPr>
          <p:cNvPr id="18" name="مستطيل 17"/>
          <p:cNvSpPr/>
          <p:nvPr/>
        </p:nvSpPr>
        <p:spPr>
          <a:xfrm>
            <a:off x="3357554" y="3214686"/>
            <a:ext cx="2576346" cy="369332"/>
          </a:xfrm>
          <a:prstGeom prst="rect">
            <a:avLst/>
          </a:prstGeom>
        </p:spPr>
        <p:txBody>
          <a:bodyPr wrap="none">
            <a:spAutoFit/>
          </a:bodyPr>
          <a:lstStyle/>
          <a:p>
            <a:r>
              <a:rPr lang="ar-SA" b="1" dirty="0" smtClean="0"/>
              <a:t>مدرسة الفن والهندسة المعمارية</a:t>
            </a:r>
            <a:endParaRPr lang="ar-SA" b="1" dirty="0"/>
          </a:p>
        </p:txBody>
      </p:sp>
      <p:sp>
        <p:nvSpPr>
          <p:cNvPr id="19" name="مستطيل 18"/>
          <p:cNvSpPr/>
          <p:nvPr/>
        </p:nvSpPr>
        <p:spPr>
          <a:xfrm>
            <a:off x="6215074" y="3714752"/>
            <a:ext cx="962123" cy="369332"/>
          </a:xfrm>
          <a:prstGeom prst="rect">
            <a:avLst/>
          </a:prstGeom>
        </p:spPr>
        <p:txBody>
          <a:bodyPr wrap="none">
            <a:spAutoFit/>
          </a:bodyPr>
          <a:lstStyle/>
          <a:p>
            <a:r>
              <a:rPr lang="ar-SA" b="1" dirty="0" smtClean="0"/>
              <a:t>نظام البناء</a:t>
            </a:r>
            <a:endParaRPr lang="ar-SA" b="1" dirty="0"/>
          </a:p>
        </p:txBody>
      </p:sp>
      <p:sp>
        <p:nvSpPr>
          <p:cNvPr id="20" name="مستطيل 19"/>
          <p:cNvSpPr/>
          <p:nvPr/>
        </p:nvSpPr>
        <p:spPr>
          <a:xfrm>
            <a:off x="3571868" y="3714752"/>
            <a:ext cx="2260555" cy="369332"/>
          </a:xfrm>
          <a:prstGeom prst="rect">
            <a:avLst/>
          </a:prstGeom>
        </p:spPr>
        <p:txBody>
          <a:bodyPr wrap="none">
            <a:spAutoFit/>
          </a:bodyPr>
          <a:lstStyle/>
          <a:p>
            <a:r>
              <a:rPr lang="ar-SA" b="1" dirty="0" smtClean="0"/>
              <a:t>الخرسانة - الصلب - الزجاج</a:t>
            </a:r>
            <a:endParaRPr lang="ar-SA" b="1" dirty="0"/>
          </a:p>
        </p:txBody>
      </p:sp>
      <p:sp>
        <p:nvSpPr>
          <p:cNvPr id="21" name="مستطيل 20"/>
          <p:cNvSpPr/>
          <p:nvPr/>
        </p:nvSpPr>
        <p:spPr>
          <a:xfrm>
            <a:off x="6500826" y="4143380"/>
            <a:ext cx="530915" cy="369332"/>
          </a:xfrm>
          <a:prstGeom prst="rect">
            <a:avLst/>
          </a:prstGeom>
        </p:spPr>
        <p:txBody>
          <a:bodyPr wrap="none">
            <a:spAutoFit/>
          </a:bodyPr>
          <a:lstStyle/>
          <a:p>
            <a:r>
              <a:rPr lang="ar-SA" b="1" dirty="0" smtClean="0"/>
              <a:t>مناخ</a:t>
            </a:r>
            <a:endParaRPr lang="ar-SA" b="1" dirty="0"/>
          </a:p>
        </p:txBody>
      </p:sp>
      <p:sp>
        <p:nvSpPr>
          <p:cNvPr id="24" name="مستطيل 23"/>
          <p:cNvSpPr/>
          <p:nvPr/>
        </p:nvSpPr>
        <p:spPr>
          <a:xfrm>
            <a:off x="4857752" y="4214818"/>
            <a:ext cx="673582" cy="369332"/>
          </a:xfrm>
          <a:prstGeom prst="rect">
            <a:avLst/>
          </a:prstGeom>
        </p:spPr>
        <p:txBody>
          <a:bodyPr wrap="none">
            <a:spAutoFit/>
          </a:bodyPr>
          <a:lstStyle/>
          <a:p>
            <a:r>
              <a:rPr lang="ar-SA" b="1" dirty="0" smtClean="0"/>
              <a:t>معتدل </a:t>
            </a:r>
            <a:endParaRPr lang="ar-SA" b="1" dirty="0"/>
          </a:p>
        </p:txBody>
      </p:sp>
      <p:sp>
        <p:nvSpPr>
          <p:cNvPr id="25" name="مستطيل 24"/>
          <p:cNvSpPr/>
          <p:nvPr/>
        </p:nvSpPr>
        <p:spPr>
          <a:xfrm>
            <a:off x="6500826" y="4643446"/>
            <a:ext cx="688009" cy="369332"/>
          </a:xfrm>
          <a:prstGeom prst="rect">
            <a:avLst/>
          </a:prstGeom>
        </p:spPr>
        <p:txBody>
          <a:bodyPr wrap="none">
            <a:spAutoFit/>
          </a:bodyPr>
          <a:lstStyle/>
          <a:p>
            <a:r>
              <a:rPr lang="ar-SA" b="1" dirty="0" smtClean="0"/>
              <a:t>السياق</a:t>
            </a:r>
          </a:p>
        </p:txBody>
      </p:sp>
      <p:sp>
        <p:nvSpPr>
          <p:cNvPr id="27" name="مستطيل 26"/>
          <p:cNvSpPr/>
          <p:nvPr/>
        </p:nvSpPr>
        <p:spPr>
          <a:xfrm>
            <a:off x="4929190" y="4643446"/>
            <a:ext cx="642942" cy="369332"/>
          </a:xfrm>
          <a:prstGeom prst="rect">
            <a:avLst/>
          </a:prstGeom>
        </p:spPr>
        <p:txBody>
          <a:bodyPr wrap="square">
            <a:spAutoFit/>
          </a:bodyPr>
          <a:lstStyle/>
          <a:p>
            <a:r>
              <a:rPr lang="ar-SA" b="1" dirty="0" smtClean="0"/>
              <a:t>مدني</a:t>
            </a:r>
            <a:endParaRPr lang="ar-SA" b="1" dirty="0"/>
          </a:p>
        </p:txBody>
      </p:sp>
      <p:sp>
        <p:nvSpPr>
          <p:cNvPr id="28" name="مستطيل 27"/>
          <p:cNvSpPr/>
          <p:nvPr/>
        </p:nvSpPr>
        <p:spPr>
          <a:xfrm>
            <a:off x="6500826" y="5143512"/>
            <a:ext cx="683200" cy="369332"/>
          </a:xfrm>
          <a:prstGeom prst="rect">
            <a:avLst/>
          </a:prstGeom>
        </p:spPr>
        <p:txBody>
          <a:bodyPr wrap="none">
            <a:spAutoFit/>
          </a:bodyPr>
          <a:lstStyle/>
          <a:p>
            <a:r>
              <a:rPr lang="ar-SA" dirty="0" smtClean="0"/>
              <a:t>أ</a:t>
            </a:r>
            <a:r>
              <a:rPr lang="ar-SA" b="1" dirty="0" smtClean="0"/>
              <a:t>سلوب</a:t>
            </a:r>
            <a:endParaRPr lang="ar-SA" b="1" dirty="0"/>
          </a:p>
        </p:txBody>
      </p:sp>
      <p:sp>
        <p:nvSpPr>
          <p:cNvPr id="29" name="مستطيل 28"/>
          <p:cNvSpPr/>
          <p:nvPr/>
        </p:nvSpPr>
        <p:spPr>
          <a:xfrm>
            <a:off x="4429124" y="5214950"/>
            <a:ext cx="1239442" cy="369332"/>
          </a:xfrm>
          <a:prstGeom prst="rect">
            <a:avLst/>
          </a:prstGeom>
        </p:spPr>
        <p:txBody>
          <a:bodyPr wrap="none">
            <a:spAutoFit/>
          </a:bodyPr>
          <a:lstStyle/>
          <a:p>
            <a:r>
              <a:rPr lang="ar-SA" b="1" dirty="0" smtClean="0"/>
              <a:t>نموذج الحديث</a:t>
            </a:r>
            <a:endParaRPr lang="ar-SA" b="1" dirty="0"/>
          </a:p>
        </p:txBody>
      </p:sp>
      <p:pic>
        <p:nvPicPr>
          <p:cNvPr id="30" name="Picture 5" descr="cid_1136145405_3_32">
            <a:hlinkClick r:id="rId6"/>
          </p:cNvPr>
          <p:cNvPicPr>
            <a:picLocks noChangeAspect="1" noChangeArrowheads="1"/>
          </p:cNvPicPr>
          <p:nvPr/>
        </p:nvPicPr>
        <p:blipFill>
          <a:blip r:embed="rId7"/>
          <a:srcRect/>
          <a:stretch>
            <a:fillRect/>
          </a:stretch>
        </p:blipFill>
        <p:spPr bwMode="auto">
          <a:xfrm>
            <a:off x="251520" y="1556792"/>
            <a:ext cx="3000396" cy="3000396"/>
          </a:xfrm>
          <a:prstGeom prst="rect">
            <a:avLst/>
          </a:prstGeom>
          <a:noFill/>
        </p:spPr>
      </p:pic>
      <p:sp>
        <p:nvSpPr>
          <p:cNvPr id="31"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a:latin typeface="BankGothic Md BT" pitchFamily="34" charset="0"/>
              </a:rPr>
              <a:t>مجمـــوعــــة والـــــتر</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3" descr="image_ansichten_rueck"/>
          <p:cNvPicPr>
            <a:picLocks noChangeAspect="1" noChangeArrowheads="1"/>
          </p:cNvPicPr>
          <p:nvPr/>
        </p:nvPicPr>
        <p:blipFill>
          <a:blip r:embed="rId4" cstate="print">
            <a:grayscl/>
          </a:blip>
          <a:srcRect/>
          <a:stretch>
            <a:fillRect/>
          </a:stretch>
        </p:blipFill>
        <p:spPr bwMode="auto">
          <a:xfrm>
            <a:off x="7858148" y="4576224"/>
            <a:ext cx="1285852" cy="567288"/>
          </a:xfrm>
          <a:prstGeom prst="rect">
            <a:avLst/>
          </a:prstGeom>
          <a:noFill/>
        </p:spPr>
      </p:pic>
      <p:pic>
        <p:nvPicPr>
          <p:cNvPr id="21" name="Picture 24" descr="image_ansichten_front"/>
          <p:cNvPicPr>
            <a:picLocks noChangeAspect="1" noChangeArrowheads="1"/>
          </p:cNvPicPr>
          <p:nvPr/>
        </p:nvPicPr>
        <p:blipFill>
          <a:blip r:embed="rId5" cstate="print">
            <a:grayscl/>
          </a:blip>
          <a:srcRect/>
          <a:stretch>
            <a:fillRect/>
          </a:stretch>
        </p:blipFill>
        <p:spPr bwMode="auto">
          <a:xfrm>
            <a:off x="7858148" y="5143512"/>
            <a:ext cx="1279768" cy="642942"/>
          </a:xfrm>
          <a:prstGeom prst="rect">
            <a:avLst/>
          </a:prstGeom>
          <a:noFill/>
        </p:spPr>
      </p:pic>
      <p:pic>
        <p:nvPicPr>
          <p:cNvPr id="22" name="Picture 20" descr="prediob"/>
          <p:cNvPicPr>
            <a:picLocks noChangeAspect="1" noChangeArrowheads="1"/>
          </p:cNvPicPr>
          <p:nvPr/>
        </p:nvPicPr>
        <p:blipFill>
          <a:blip r:embed="rId6">
            <a:grayscl/>
          </a:blip>
          <a:srcRect/>
          <a:stretch>
            <a:fillRect/>
          </a:stretch>
        </p:blipFill>
        <p:spPr bwMode="auto">
          <a:xfrm>
            <a:off x="7858148" y="5750365"/>
            <a:ext cx="1285852" cy="964783"/>
          </a:xfrm>
          <a:prstGeom prst="rect">
            <a:avLst/>
          </a:prstGeom>
          <a:noFill/>
        </p:spPr>
      </p:pic>
      <p:pic>
        <p:nvPicPr>
          <p:cNvPr id="25" name="Picture 22" descr="صورة5"/>
          <p:cNvPicPr>
            <a:picLocks noChangeAspect="1" noChangeArrowheads="1"/>
          </p:cNvPicPr>
          <p:nvPr/>
        </p:nvPicPr>
        <p:blipFill>
          <a:blip r:embed="rId7">
            <a:duotone>
              <a:schemeClr val="accent2">
                <a:shade val="45000"/>
                <a:satMod val="135000"/>
              </a:schemeClr>
              <a:prstClr val="white"/>
            </a:duotone>
            <a:lum bright="-30000"/>
          </a:blip>
          <a:srcRect l="1831" t="3543" r="3166" b="4330"/>
          <a:stretch>
            <a:fillRect/>
          </a:stretch>
        </p:blipFill>
        <p:spPr bwMode="auto">
          <a:xfrm>
            <a:off x="1857356" y="1869971"/>
            <a:ext cx="5214974" cy="3987921"/>
          </a:xfrm>
          <a:prstGeom prst="rect">
            <a:avLst/>
          </a:prstGeom>
          <a:ln>
            <a:noFill/>
          </a:ln>
          <a:effectLst>
            <a:softEdge rad="112500"/>
          </a:effectLst>
        </p:spPr>
      </p:pic>
      <p:sp>
        <p:nvSpPr>
          <p:cNvPr id="26" name="مستطيل 25"/>
          <p:cNvSpPr/>
          <p:nvPr/>
        </p:nvSpPr>
        <p:spPr>
          <a:xfrm>
            <a:off x="3786182" y="3571876"/>
            <a:ext cx="1143008" cy="35719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2">
                  <a:lumMod val="60000"/>
                  <a:lumOff val="40000"/>
                </a:schemeClr>
              </a:solidFill>
            </a:endParaRPr>
          </a:p>
        </p:txBody>
      </p:sp>
      <p:cxnSp>
        <p:nvCxnSpPr>
          <p:cNvPr id="28" name="رابط بشكل مرفق 27"/>
          <p:cNvCxnSpPr>
            <a:stCxn id="26" idx="1"/>
          </p:cNvCxnSpPr>
          <p:nvPr/>
        </p:nvCxnSpPr>
        <p:spPr>
          <a:xfrm rot="10800000" flipV="1">
            <a:off x="2357422" y="3750470"/>
            <a:ext cx="1428760" cy="2607487"/>
          </a:xfrm>
          <a:prstGeom prst="bentConnector2">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5" name="مربع نص 34"/>
          <p:cNvSpPr txBox="1"/>
          <p:nvPr/>
        </p:nvSpPr>
        <p:spPr>
          <a:xfrm>
            <a:off x="285720" y="6110607"/>
            <a:ext cx="2071702" cy="461665"/>
          </a:xfrm>
          <a:prstGeom prst="rect">
            <a:avLst/>
          </a:prstGeom>
          <a:noFill/>
        </p:spPr>
        <p:txBody>
          <a:bodyPr wrap="square" rtlCol="0">
            <a:spAutoFit/>
          </a:bodyPr>
          <a:lstStyle/>
          <a:p>
            <a:pPr algn="ctr"/>
            <a:r>
              <a:rPr lang="ar-SA" sz="2400" u="sng" dirty="0" smtClean="0">
                <a:latin typeface="BankGothic Lt BT" pitchFamily="34" charset="0"/>
                <a:cs typeface="khalaad al-arabeh" pitchFamily="2" charset="-78"/>
              </a:rPr>
              <a:t>الموقع</a:t>
            </a:r>
            <a:endParaRPr lang="en-US" sz="2400" u="sng" dirty="0">
              <a:latin typeface="BankGothic Lt BT" pitchFamily="34" charset="0"/>
              <a:cs typeface="khalaad al-arabeh" pitchFamily="2" charset="-78"/>
            </a:endParaRPr>
          </a:p>
        </p:txBody>
      </p:sp>
      <p:sp>
        <p:nvSpPr>
          <p:cNvPr id="36" name="مربع نص 35"/>
          <p:cNvSpPr txBox="1"/>
          <p:nvPr/>
        </p:nvSpPr>
        <p:spPr>
          <a:xfrm>
            <a:off x="7786678" y="324129"/>
            <a:ext cx="1357322" cy="523220"/>
          </a:xfrm>
          <a:prstGeom prst="rect">
            <a:avLst/>
          </a:prstGeom>
          <a:noFill/>
        </p:spPr>
        <p:txBody>
          <a:bodyPr wrap="square" rtlCol="0">
            <a:spAutoFit/>
          </a:bodyPr>
          <a:lstStyle/>
          <a:p>
            <a:pPr algn="ctr"/>
            <a:r>
              <a:rPr lang="ar-SA" sz="2800" dirty="0" smtClean="0">
                <a:latin typeface="BankGothic Md BT" pitchFamily="34" charset="0"/>
              </a:rPr>
              <a:t>باوهوس</a:t>
            </a:r>
            <a:r>
              <a:rPr lang="ar-SA" sz="2400" b="1" u="sng" dirty="0" smtClean="0">
                <a:cs typeface="khalaad al-arabeh" pitchFamily="2" charset="-78"/>
              </a:rPr>
              <a:t> </a:t>
            </a:r>
            <a:endParaRPr lang="en-US" sz="2400" b="1" u="sng" dirty="0">
              <a:cs typeface="khalaad al-arabeh"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C:\Users\USER-pc\Desktop\WalterGropius-19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20"/>
            <a:ext cx="9137916" cy="682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descr="l"/>
          <p:cNvPicPr>
            <a:picLocks noChangeAspect="1" noChangeArrowheads="1"/>
          </p:cNvPicPr>
          <p:nvPr/>
        </p:nvPicPr>
        <p:blipFill>
          <a:blip r:embed="rId3">
            <a:lum contrast="40000"/>
          </a:blip>
          <a:srcRect/>
          <a:stretch>
            <a:fillRect/>
          </a:stretch>
        </p:blipFill>
        <p:spPr bwMode="auto">
          <a:xfrm>
            <a:off x="7848632" y="1285860"/>
            <a:ext cx="1295400" cy="3214710"/>
          </a:xfrm>
          <a:prstGeom prst="rect">
            <a:avLst/>
          </a:prstGeom>
          <a:noFill/>
          <a:ln>
            <a:noFill/>
          </a:ln>
        </p:spPr>
      </p:pic>
      <p:sp>
        <p:nvSpPr>
          <p:cNvPr id="7" name="مربع نص 6"/>
          <p:cNvSpPr txBox="1"/>
          <p:nvPr/>
        </p:nvSpPr>
        <p:spPr>
          <a:xfrm>
            <a:off x="2143108" y="334012"/>
            <a:ext cx="5643602" cy="523220"/>
          </a:xfrm>
          <a:prstGeom prst="rect">
            <a:avLst/>
          </a:prstGeom>
          <a:noFill/>
        </p:spPr>
        <p:txBody>
          <a:bodyPr wrap="square" rtlCol="0">
            <a:spAutoFit/>
          </a:bodyPr>
          <a:lstStyle/>
          <a:p>
            <a:pPr algn="ctr"/>
            <a:r>
              <a:rPr lang="ar-SA" sz="2800" dirty="0" smtClean="0">
                <a:latin typeface="BankGothic Md BT" pitchFamily="34" charset="0"/>
              </a:rPr>
              <a:t>مجمـــوعــــة </a:t>
            </a:r>
            <a:r>
              <a:rPr lang="ar-SA" sz="2800" dirty="0" err="1" smtClean="0">
                <a:latin typeface="BankGothic Md BT" pitchFamily="34" charset="0"/>
              </a:rPr>
              <a:t>والـــــتر</a:t>
            </a:r>
            <a:r>
              <a:rPr lang="ar-SA" sz="2800" dirty="0" smtClean="0">
                <a:latin typeface="BankGothic Md BT" pitchFamily="34" charset="0"/>
              </a:rPr>
              <a:t> </a:t>
            </a:r>
            <a:endParaRPr lang="en-US" sz="2800" dirty="0">
              <a:latin typeface="BankGothic Md BT" pitchFamily="34" charset="0"/>
            </a:endParaRPr>
          </a:p>
        </p:txBody>
      </p:sp>
      <p:sp>
        <p:nvSpPr>
          <p:cNvPr id="14" name="مستطيل 13"/>
          <p:cNvSpPr/>
          <p:nvPr/>
        </p:nvSpPr>
        <p:spPr>
          <a:xfrm rot="16200000">
            <a:off x="4321990" y="3393281"/>
            <a:ext cx="6858000"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مستطيل 17"/>
          <p:cNvSpPr/>
          <p:nvPr/>
        </p:nvSpPr>
        <p:spPr>
          <a:xfrm rot="10800000">
            <a:off x="1857356" y="1142983"/>
            <a:ext cx="7286644"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مستطيل 18"/>
          <p:cNvSpPr/>
          <p:nvPr/>
        </p:nvSpPr>
        <p:spPr>
          <a:xfrm rot="10800000">
            <a:off x="7715272" y="6786562"/>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مستطيل 23"/>
          <p:cNvSpPr/>
          <p:nvPr/>
        </p:nvSpPr>
        <p:spPr>
          <a:xfrm rot="10800000">
            <a:off x="7715272" y="0"/>
            <a:ext cx="1428728" cy="714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06" descr="Bauhaus"/>
          <p:cNvPicPr>
            <a:picLocks noChangeAspect="1" noChangeArrowheads="1"/>
          </p:cNvPicPr>
          <p:nvPr/>
        </p:nvPicPr>
        <p:blipFill>
          <a:blip r:embed="rId4">
            <a:lum bright="-10000"/>
          </a:blip>
          <a:srcRect/>
          <a:stretch>
            <a:fillRect/>
          </a:stretch>
        </p:blipFill>
        <p:spPr bwMode="auto">
          <a:xfrm>
            <a:off x="4286248" y="2071678"/>
            <a:ext cx="3212564" cy="1571636"/>
          </a:xfrm>
          <a:prstGeom prst="rect">
            <a:avLst/>
          </a:prstGeom>
          <a:noFill/>
        </p:spPr>
      </p:pic>
      <p:sp>
        <p:nvSpPr>
          <p:cNvPr id="22" name="مربع نص 21"/>
          <p:cNvSpPr txBox="1"/>
          <p:nvPr/>
        </p:nvSpPr>
        <p:spPr>
          <a:xfrm>
            <a:off x="7975756" y="334012"/>
            <a:ext cx="2428892" cy="461665"/>
          </a:xfrm>
          <a:prstGeom prst="rect">
            <a:avLst/>
          </a:prstGeom>
          <a:noFill/>
        </p:spPr>
        <p:txBody>
          <a:bodyPr wrap="square" rtlCol="0">
            <a:spAutoFit/>
          </a:bodyPr>
          <a:lstStyle/>
          <a:p>
            <a:pPr marL="342900" lvl="0" indent="-342900" fontAlgn="base">
              <a:spcBef>
                <a:spcPct val="0"/>
              </a:spcBef>
              <a:spcAft>
                <a:spcPct val="0"/>
              </a:spcAft>
            </a:pPr>
            <a:r>
              <a:rPr lang="ar-SA" sz="2400" b="1" u="sng" dirty="0" smtClean="0">
                <a:latin typeface="BankGothic Lt BT" pitchFamily="34" charset="0"/>
                <a:cs typeface="Arial" charset="0"/>
              </a:rPr>
              <a:t>الشرح </a:t>
            </a:r>
          </a:p>
        </p:txBody>
      </p:sp>
      <p:pic>
        <p:nvPicPr>
          <p:cNvPr id="26" name="Picture 14" descr="cid_1136145462_3_22"/>
          <p:cNvPicPr>
            <a:picLocks noChangeAspect="1" noChangeArrowheads="1"/>
          </p:cNvPicPr>
          <p:nvPr/>
        </p:nvPicPr>
        <p:blipFill>
          <a:blip r:embed="rId5" cstate="print">
            <a:lum bright="-20000"/>
          </a:blip>
          <a:srcRect/>
          <a:stretch>
            <a:fillRect/>
          </a:stretch>
        </p:blipFill>
        <p:spPr bwMode="auto">
          <a:xfrm>
            <a:off x="928662" y="2071679"/>
            <a:ext cx="2979713" cy="1566502"/>
          </a:xfrm>
          <a:prstGeom prst="rect">
            <a:avLst/>
          </a:prstGeom>
          <a:noFill/>
        </p:spPr>
      </p:pic>
      <p:pic>
        <p:nvPicPr>
          <p:cNvPr id="27" name="Picture 14" descr="bauhausluft"/>
          <p:cNvPicPr>
            <a:picLocks noChangeAspect="1" noChangeArrowheads="1"/>
          </p:cNvPicPr>
          <p:nvPr/>
        </p:nvPicPr>
        <p:blipFill>
          <a:blip r:embed="rId6" cstate="print">
            <a:lum bright="-10000"/>
          </a:blip>
          <a:srcRect/>
          <a:stretch>
            <a:fillRect/>
          </a:stretch>
        </p:blipFill>
        <p:spPr bwMode="auto">
          <a:xfrm>
            <a:off x="5227522" y="3929066"/>
            <a:ext cx="2230535" cy="1571635"/>
          </a:xfrm>
          <a:prstGeom prst="rect">
            <a:avLst/>
          </a:prstGeom>
          <a:noFill/>
        </p:spPr>
      </p:pic>
      <p:sp>
        <p:nvSpPr>
          <p:cNvPr id="28" name="Rectangle 105"/>
          <p:cNvSpPr>
            <a:spLocks noChangeArrowheads="1"/>
          </p:cNvSpPr>
          <p:nvPr/>
        </p:nvSpPr>
        <p:spPr bwMode="auto">
          <a:xfrm>
            <a:off x="322048" y="3929066"/>
            <a:ext cx="4750018" cy="400110"/>
          </a:xfrm>
          <a:prstGeom prst="rect">
            <a:avLst/>
          </a:prstGeom>
          <a:noFill/>
          <a:ln w="9525">
            <a:noFill/>
            <a:miter lim="800000"/>
            <a:headEnd/>
            <a:tailEnd/>
          </a:ln>
          <a:effectLst/>
        </p:spPr>
        <p:txBody>
          <a:bodyPr wrap="none" anchor="ctr">
            <a:spAutoFit/>
          </a:bodyPr>
          <a:lstStyle/>
          <a:p>
            <a:pPr algn="r" rtl="1">
              <a:buFontTx/>
              <a:buChar char="•"/>
            </a:pPr>
            <a:r>
              <a:rPr lang="ar-SA" sz="2000" dirty="0">
                <a:latin typeface="Arial" charset="0"/>
                <a:cs typeface="khalaad al-arabeh" pitchFamily="2" charset="-78"/>
              </a:rPr>
              <a:t> المواد المستخدمة حديثة مثل </a:t>
            </a:r>
            <a:r>
              <a:rPr lang="ar-SA" sz="2000" dirty="0">
                <a:solidFill>
                  <a:srgbClr val="FF0000"/>
                </a:solidFill>
                <a:latin typeface="Arial" charset="0"/>
                <a:cs typeface="khalaad al-arabeh" pitchFamily="2" charset="-78"/>
              </a:rPr>
              <a:t>( الزجاج – الحديد – الخرسانة )</a:t>
            </a:r>
            <a:endParaRPr lang="en-US" sz="2000" dirty="0">
              <a:solidFill>
                <a:srgbClr val="FF0000"/>
              </a:solidFill>
              <a:latin typeface="Arial" charset="0"/>
              <a:cs typeface="khalaad al-arabeh" pitchFamily="2" charset="-78"/>
            </a:endParaRPr>
          </a:p>
        </p:txBody>
      </p:sp>
      <p:sp>
        <p:nvSpPr>
          <p:cNvPr id="29" name="Rectangle 12"/>
          <p:cNvSpPr>
            <a:spLocks noChangeArrowheads="1"/>
          </p:cNvSpPr>
          <p:nvPr/>
        </p:nvSpPr>
        <p:spPr bwMode="auto">
          <a:xfrm>
            <a:off x="1977949" y="4286256"/>
            <a:ext cx="3094117" cy="400110"/>
          </a:xfrm>
          <a:prstGeom prst="rect">
            <a:avLst/>
          </a:prstGeom>
          <a:noFill/>
          <a:ln w="9525">
            <a:noFill/>
            <a:miter lim="800000"/>
            <a:headEnd/>
            <a:tailEnd/>
          </a:ln>
          <a:effectLst/>
        </p:spPr>
        <p:txBody>
          <a:bodyPr wrap="none" anchor="ctr">
            <a:spAutoFit/>
          </a:bodyPr>
          <a:lstStyle/>
          <a:p>
            <a:pPr algn="r" rtl="1">
              <a:buFontTx/>
              <a:buChar char="•"/>
            </a:pPr>
            <a:r>
              <a:rPr lang="ar-SA" sz="2000" dirty="0">
                <a:latin typeface="Arial" charset="0"/>
                <a:cs typeface="khalaad al-arabeh" pitchFamily="2" charset="-78"/>
              </a:rPr>
              <a:t> استخدام مسطحات كبيرة من الزجاج</a:t>
            </a:r>
            <a:endParaRPr lang="en-US" sz="2000" dirty="0">
              <a:latin typeface="Arial" charset="0"/>
              <a:cs typeface="khalaad al-arabeh" pitchFamily="2" charset="-78"/>
            </a:endParaRPr>
          </a:p>
        </p:txBody>
      </p:sp>
      <p:sp>
        <p:nvSpPr>
          <p:cNvPr id="30" name="Rectangle 12"/>
          <p:cNvSpPr>
            <a:spLocks noChangeArrowheads="1"/>
          </p:cNvSpPr>
          <p:nvPr/>
        </p:nvSpPr>
        <p:spPr bwMode="auto">
          <a:xfrm>
            <a:off x="3508818" y="4671964"/>
            <a:ext cx="1563248" cy="400110"/>
          </a:xfrm>
          <a:prstGeom prst="rect">
            <a:avLst/>
          </a:prstGeom>
          <a:noFill/>
          <a:ln w="9525">
            <a:noFill/>
            <a:miter lim="800000"/>
            <a:headEnd/>
            <a:tailEnd/>
          </a:ln>
          <a:effectLst/>
        </p:spPr>
        <p:txBody>
          <a:bodyPr wrap="none" anchor="ctr">
            <a:spAutoFit/>
          </a:bodyPr>
          <a:lstStyle/>
          <a:p>
            <a:pPr algn="r" rtl="1">
              <a:buFontTx/>
              <a:buChar char="•"/>
            </a:pPr>
            <a:r>
              <a:rPr lang="ar-SA" sz="2000" dirty="0">
                <a:latin typeface="Arial" charset="0"/>
                <a:cs typeface="khalaad al-arabeh" pitchFamily="2" charset="-78"/>
              </a:rPr>
              <a:t> الشكل تكعيبي </a:t>
            </a:r>
            <a:endParaRPr lang="en-US" sz="2000" dirty="0">
              <a:latin typeface="Arial" charset="0"/>
              <a:cs typeface="khalaad al-arabeh" pitchFamily="2" charset="-78"/>
            </a:endParaRPr>
          </a:p>
        </p:txBody>
      </p:sp>
      <p:sp>
        <p:nvSpPr>
          <p:cNvPr id="31" name="Rectangle 12"/>
          <p:cNvSpPr>
            <a:spLocks noChangeArrowheads="1"/>
          </p:cNvSpPr>
          <p:nvPr/>
        </p:nvSpPr>
        <p:spPr bwMode="auto">
          <a:xfrm>
            <a:off x="3168981" y="5029154"/>
            <a:ext cx="1903085" cy="400110"/>
          </a:xfrm>
          <a:prstGeom prst="rect">
            <a:avLst/>
          </a:prstGeom>
          <a:noFill/>
          <a:ln w="9525">
            <a:noFill/>
            <a:miter lim="800000"/>
            <a:headEnd/>
            <a:tailEnd/>
          </a:ln>
          <a:effectLst/>
        </p:spPr>
        <p:txBody>
          <a:bodyPr wrap="none" anchor="ctr">
            <a:spAutoFit/>
          </a:bodyPr>
          <a:lstStyle/>
          <a:p>
            <a:pPr algn="r" rtl="1">
              <a:buFontTx/>
              <a:buChar char="•"/>
            </a:pPr>
            <a:r>
              <a:rPr lang="ar-SA" sz="2000" dirty="0">
                <a:latin typeface="Arial" charset="0"/>
                <a:cs typeface="khalaad al-arabeh" pitchFamily="2" charset="-78"/>
              </a:rPr>
              <a:t> ربط المباني بالممرات  </a:t>
            </a:r>
            <a:endParaRPr lang="en-US" sz="2000" dirty="0">
              <a:latin typeface="Arial" charset="0"/>
              <a:cs typeface="khalaad al-arabeh" pitchFamily="2" charset="-78"/>
            </a:endParaRPr>
          </a:p>
        </p:txBody>
      </p:sp>
      <p:sp>
        <p:nvSpPr>
          <p:cNvPr id="32" name="Rectangle 12"/>
          <p:cNvSpPr>
            <a:spLocks noChangeArrowheads="1"/>
          </p:cNvSpPr>
          <p:nvPr/>
        </p:nvSpPr>
        <p:spPr bwMode="auto">
          <a:xfrm>
            <a:off x="2771800" y="5405154"/>
            <a:ext cx="2318262" cy="400110"/>
          </a:xfrm>
          <a:prstGeom prst="rect">
            <a:avLst/>
          </a:prstGeom>
          <a:noFill/>
          <a:ln w="9525">
            <a:noFill/>
            <a:miter lim="800000"/>
            <a:headEnd/>
            <a:tailEnd/>
          </a:ln>
          <a:effectLst/>
        </p:spPr>
        <p:txBody>
          <a:bodyPr wrap="none" anchor="ctr">
            <a:spAutoFit/>
          </a:bodyPr>
          <a:lstStyle/>
          <a:p>
            <a:pPr algn="r" rtl="1">
              <a:buFontTx/>
              <a:buChar char="•"/>
            </a:pPr>
            <a:r>
              <a:rPr lang="ar-SA" sz="2000" dirty="0">
                <a:latin typeface="Arial" charset="0"/>
                <a:cs typeface="khalaad al-arabeh" pitchFamily="2" charset="-78"/>
              </a:rPr>
              <a:t> المبني وظيفي بشكل كبير</a:t>
            </a:r>
            <a:endParaRPr lang="en-US" sz="2000" dirty="0">
              <a:latin typeface="Arial" charset="0"/>
              <a:cs typeface="khalaad al-arabeh" pitchFamily="2" charset="-78"/>
            </a:endParaRPr>
          </a:p>
        </p:txBody>
      </p:sp>
      <p:pic>
        <p:nvPicPr>
          <p:cNvPr id="33" name="Picture 3" descr="image_ansichten_rueck"/>
          <p:cNvPicPr>
            <a:picLocks noChangeAspect="1" noChangeArrowheads="1"/>
          </p:cNvPicPr>
          <p:nvPr/>
        </p:nvPicPr>
        <p:blipFill>
          <a:blip r:embed="rId7" cstate="print">
            <a:grayscl/>
          </a:blip>
          <a:srcRect/>
          <a:stretch>
            <a:fillRect/>
          </a:stretch>
        </p:blipFill>
        <p:spPr bwMode="auto">
          <a:xfrm>
            <a:off x="7858148" y="4576224"/>
            <a:ext cx="1285852" cy="567288"/>
          </a:xfrm>
          <a:prstGeom prst="rect">
            <a:avLst/>
          </a:prstGeom>
          <a:noFill/>
        </p:spPr>
      </p:pic>
      <p:pic>
        <p:nvPicPr>
          <p:cNvPr id="34" name="Picture 24" descr="image_ansichten_front"/>
          <p:cNvPicPr>
            <a:picLocks noChangeAspect="1" noChangeArrowheads="1"/>
          </p:cNvPicPr>
          <p:nvPr/>
        </p:nvPicPr>
        <p:blipFill>
          <a:blip r:embed="rId8" cstate="print">
            <a:grayscl/>
          </a:blip>
          <a:srcRect/>
          <a:stretch>
            <a:fillRect/>
          </a:stretch>
        </p:blipFill>
        <p:spPr bwMode="auto">
          <a:xfrm>
            <a:off x="7858148" y="5143512"/>
            <a:ext cx="1279768" cy="642942"/>
          </a:xfrm>
          <a:prstGeom prst="rect">
            <a:avLst/>
          </a:prstGeom>
          <a:noFill/>
        </p:spPr>
      </p:pic>
      <p:pic>
        <p:nvPicPr>
          <p:cNvPr id="35" name="Picture 20" descr="prediob"/>
          <p:cNvPicPr>
            <a:picLocks noChangeAspect="1" noChangeArrowheads="1"/>
          </p:cNvPicPr>
          <p:nvPr/>
        </p:nvPicPr>
        <p:blipFill>
          <a:blip r:embed="rId9">
            <a:grayscl/>
          </a:blip>
          <a:srcRect/>
          <a:stretch>
            <a:fillRect/>
          </a:stretch>
        </p:blipFill>
        <p:spPr bwMode="auto">
          <a:xfrm>
            <a:off x="7858148" y="5750365"/>
            <a:ext cx="1285852" cy="96478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2893</TotalTime>
  <Words>750</Words>
  <Application>Microsoft Office PowerPoint</Application>
  <PresentationFormat>On-screen Show (4:3)</PresentationFormat>
  <Paragraphs>148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Image</vt:lpstr>
      <vt:lpstr>PowerPoint Presentation</vt:lpstr>
      <vt:lpstr>الفهرس</vt:lpstr>
      <vt:lpstr>PowerPoint Presentation</vt:lpstr>
      <vt:lpstr>PowerPoint Presentation</vt:lpstr>
      <vt:lpstr>PowerPoint Presentation</vt:lpstr>
      <vt:lpstr>PowerPoint Presentation</vt:lpstr>
      <vt:lpstr>مجمـــوعــــة والـــــتر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XP</dc:creator>
  <cp:lastModifiedBy>USER-pc</cp:lastModifiedBy>
  <cp:revision>242</cp:revision>
  <dcterms:created xsi:type="dcterms:W3CDTF">2008-12-23T15:23:10Z</dcterms:created>
  <dcterms:modified xsi:type="dcterms:W3CDTF">2014-12-13T05:33:36Z</dcterms:modified>
</cp:coreProperties>
</file>